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1pPr>
    <a:lvl2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2pPr>
    <a:lvl3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3pPr>
    <a:lvl4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4pPr>
    <a:lvl5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5pPr>
    <a:lvl6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6pPr>
    <a:lvl7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7pPr>
    <a:lvl8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8pPr>
    <a:lvl9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7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809E35">
              <a:alpha val="1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381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619E5C">
              <a:alpha val="1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2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4"/>
  </p:normalViewPr>
  <p:slideViewPr>
    <p:cSldViewPr snapToGrid="0" snapToObjects="1">
      <p:cViewPr varScale="1">
        <p:scale>
          <a:sx n="87" d="100"/>
          <a:sy n="87" d="100"/>
        </p:scale>
        <p:origin x="13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notesMaster" Target="notesMasters/notesMaster1.xml" /><Relationship Id="rId10" Type="http://schemas.openxmlformats.org/officeDocument/2006/relationships/slide" Target="slides/slide9.xml" /><Relationship Id="rId19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73100" y="3835400"/>
            <a:ext cx="11658600" cy="3886200"/>
          </a:xfrm>
          <a:prstGeom prst="rect">
            <a:avLst/>
          </a:prstGeom>
        </p:spPr>
        <p:txBody>
          <a:bodyPr/>
          <a:lstStyle>
            <a:lvl1pPr>
              <a:defRPr sz="10400" spc="208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2070100"/>
            <a:ext cx="11658600" cy="17780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Body Level One…"/>
          <p:cNvSpPr txBox="1">
            <a:spLocks noGrp="1"/>
          </p:cNvSpPr>
          <p:nvPr>
            <p:ph type="body" idx="1"/>
          </p:nvPr>
        </p:nvSpPr>
        <p:spPr>
          <a:xfrm>
            <a:off x="673100" y="1320800"/>
            <a:ext cx="11658600" cy="7467600"/>
          </a:xfrm>
          <a:prstGeom prst="rect">
            <a:avLst/>
          </a:prstGeom>
        </p:spPr>
        <p:txBody>
          <a:bodyPr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>
            <a:spLocks noGrp="1"/>
          </p:cNvSpPr>
          <p:nvPr>
            <p:ph type="pic" sz="half" idx="13"/>
          </p:nvPr>
        </p:nvSpPr>
        <p:spPr>
          <a:xfrm>
            <a:off x="6172200" y="4787900"/>
            <a:ext cx="6375400" cy="4145675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" name="Image"/>
          <p:cNvSpPr>
            <a:spLocks noGrp="1"/>
          </p:cNvSpPr>
          <p:nvPr>
            <p:ph type="pic" sz="quarter" idx="14"/>
          </p:nvPr>
        </p:nvSpPr>
        <p:spPr>
          <a:xfrm>
            <a:off x="6333919" y="1079498"/>
            <a:ext cx="5918201" cy="3429001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" name="Image"/>
          <p:cNvSpPr>
            <a:spLocks noGrp="1"/>
          </p:cNvSpPr>
          <p:nvPr>
            <p:ph type="pic" idx="15"/>
          </p:nvPr>
        </p:nvSpPr>
        <p:spPr>
          <a:xfrm>
            <a:off x="-321934" y="1080867"/>
            <a:ext cx="7686496" cy="7807542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mage"/>
          <p:cNvSpPr>
            <a:spLocks noGrp="1"/>
          </p:cNvSpPr>
          <p:nvPr>
            <p:ph type="pic" idx="13"/>
          </p:nvPr>
        </p:nvSpPr>
        <p:spPr>
          <a:xfrm>
            <a:off x="5556601" y="1079500"/>
            <a:ext cx="7701342" cy="77851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" name="Image"/>
          <p:cNvSpPr>
            <a:spLocks noGrp="1"/>
          </p:cNvSpPr>
          <p:nvPr>
            <p:ph type="pic" idx="14"/>
          </p:nvPr>
        </p:nvSpPr>
        <p:spPr>
          <a:xfrm>
            <a:off x="299347" y="1003300"/>
            <a:ext cx="7793714" cy="78994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5522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— 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673100" y="6483350"/>
            <a:ext cx="11658600" cy="5588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t>— Johnny Appleseed</a:t>
            </a:r>
          </a:p>
        </p:txBody>
      </p:sp>
      <p:sp>
        <p:nvSpPr>
          <p:cNvPr id="124" name="Type a quote here."/>
          <p:cNvSpPr txBox="1">
            <a:spLocks noGrp="1"/>
          </p:cNvSpPr>
          <p:nvPr>
            <p:ph type="body" sz="quarter" idx="14"/>
          </p:nvPr>
        </p:nvSpPr>
        <p:spPr>
          <a:xfrm>
            <a:off x="673100" y="5317839"/>
            <a:ext cx="11658600" cy="105756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5800" cap="all" spc="46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 defTabSz="914400"/>
            <a:r>
              <a:t>Type a quote here.</a:t>
            </a:r>
          </a:p>
        </p:txBody>
      </p:sp>
      <p:sp>
        <p:nvSpPr>
          <p:cNvPr id="125" name="”"/>
          <p:cNvSpPr txBox="1">
            <a:spLocks noGrp="1"/>
          </p:cNvSpPr>
          <p:nvPr>
            <p:ph type="body" sz="quarter" idx="15"/>
          </p:nvPr>
        </p:nvSpPr>
        <p:spPr>
          <a:xfrm>
            <a:off x="6113659" y="7061200"/>
            <a:ext cx="779541" cy="1409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647700">
              <a:spcBef>
                <a:spcPts val="0"/>
              </a:spcBef>
              <a:buClrTx/>
              <a:buSzTx/>
              <a:buNone/>
              <a:defRPr sz="9000" spc="18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”</a:t>
            </a:r>
          </a:p>
        </p:txBody>
      </p:sp>
      <p:sp>
        <p:nvSpPr>
          <p:cNvPr id="126" name="“"/>
          <p:cNvSpPr txBox="1">
            <a:spLocks noGrp="1"/>
          </p:cNvSpPr>
          <p:nvPr>
            <p:ph type="body" sz="quarter" idx="16"/>
          </p:nvPr>
        </p:nvSpPr>
        <p:spPr>
          <a:xfrm>
            <a:off x="6113659" y="2565400"/>
            <a:ext cx="779541" cy="1409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647700">
              <a:spcBef>
                <a:spcPts val="0"/>
              </a:spcBef>
              <a:buClrTx/>
              <a:buSzTx/>
              <a:buNone/>
              <a:defRPr sz="9000" spc="18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“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5312005" cy="995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533400" y="3492500"/>
            <a:ext cx="11938000" cy="7762817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73100" y="1168400"/>
            <a:ext cx="11658600" cy="13335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7400" spc="148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508000"/>
            <a:ext cx="11658600" cy="6731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>
            <a:spLocks noGrp="1"/>
          </p:cNvSpPr>
          <p:nvPr>
            <p:ph type="pic" idx="13"/>
          </p:nvPr>
        </p:nvSpPr>
        <p:spPr>
          <a:xfrm>
            <a:off x="876300" y="2304347"/>
            <a:ext cx="11239500" cy="730861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1320800"/>
            <a:ext cx="11658600" cy="4953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673100" y="3086100"/>
            <a:ext cx="11658600" cy="3568700"/>
          </a:xfrm>
          <a:prstGeom prst="rect">
            <a:avLst/>
          </a:prstGeom>
        </p:spPr>
        <p:txBody>
          <a:bodyPr anchor="ctr"/>
          <a:lstStyle>
            <a:lvl1pPr>
              <a:defRPr sz="10400" spc="208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673100" y="3086100"/>
            <a:ext cx="11658600" cy="3568700"/>
          </a:xfrm>
          <a:prstGeom prst="rect">
            <a:avLst/>
          </a:prstGeom>
        </p:spPr>
        <p:txBody>
          <a:bodyPr anchor="ctr"/>
          <a:lstStyle>
            <a:lvl1pPr>
              <a:defRPr sz="10400" spc="208"/>
            </a:lvl1pPr>
          </a:lstStyle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Image"/>
          <p:cNvSpPr>
            <a:spLocks noGrp="1"/>
          </p:cNvSpPr>
          <p:nvPr>
            <p:ph type="pic" idx="13"/>
          </p:nvPr>
        </p:nvSpPr>
        <p:spPr>
          <a:xfrm>
            <a:off x="3630632" y="977900"/>
            <a:ext cx="10604501" cy="7881475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673100" y="4191000"/>
            <a:ext cx="4889500" cy="35814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7400" spc="148"/>
            </a:lvl1pPr>
          </a:lstStyle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2844800"/>
            <a:ext cx="4889500" cy="13589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donec quis nunc"/>
          <p:cNvSpPr txBox="1">
            <a:spLocks noGrp="1"/>
          </p:cNvSpPr>
          <p:nvPr>
            <p:ph type="body" sz="quarter" idx="13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nec quis nunc"/>
          <p:cNvSpPr txBox="1">
            <a:spLocks noGrp="1"/>
          </p:cNvSpPr>
          <p:nvPr>
            <p:ph type="body" sz="quarter" idx="13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>
            <a:spLocks noGrp="1"/>
          </p:cNvSpPr>
          <p:nvPr>
            <p:ph type="pic" idx="13"/>
          </p:nvPr>
        </p:nvSpPr>
        <p:spPr>
          <a:xfrm>
            <a:off x="4701080" y="2297102"/>
            <a:ext cx="8877139" cy="6597667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donec quis nunc"/>
          <p:cNvSpPr txBox="1">
            <a:spLocks noGrp="1"/>
          </p:cNvSpPr>
          <p:nvPr>
            <p:ph type="body" sz="quarter" idx="14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3100" y="2603500"/>
            <a:ext cx="4775200" cy="60198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defRPr sz="2400" spc="48"/>
            </a:lvl1pPr>
            <a:lvl2pPr>
              <a:spcBef>
                <a:spcPts val="2800"/>
              </a:spcBef>
              <a:defRPr sz="2400" spc="48"/>
            </a:lvl2pPr>
            <a:lvl3pPr>
              <a:spcBef>
                <a:spcPts val="2800"/>
              </a:spcBef>
              <a:defRPr sz="2400" spc="48"/>
            </a:lvl3pPr>
            <a:lvl4pPr>
              <a:spcBef>
                <a:spcPts val="2800"/>
              </a:spcBef>
              <a:defRPr sz="2400" spc="48"/>
            </a:lvl4pPr>
            <a:lvl5pPr>
              <a:spcBef>
                <a:spcPts val="2800"/>
              </a:spcBef>
              <a:defRPr sz="2400" spc="4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image" Target="../media/image2.jpe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73100" y="584200"/>
            <a:ext cx="11658600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73100" y="2387600"/>
            <a:ext cx="11658600" cy="645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4278"/>
            <a:ext cx="327168" cy="33760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400" cap="all" spc="28">
                <a:solidFill>
                  <a:srgbClr val="9A958E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3429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10287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7145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2057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24003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2743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381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1pPr>
      <a:lvl2pPr marL="762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2pPr>
      <a:lvl3pPr marL="1143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3pPr>
      <a:lvl4pPr marL="1524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4pPr>
      <a:lvl5pPr marL="1905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5pPr>
      <a:lvl6pPr marL="2286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6pPr>
      <a:lvl7pPr marL="2667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7pPr>
      <a:lvl8pPr marL="3048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8pPr>
      <a:lvl9pPr marL="3429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 /><Relationship Id="rId2" Type="http://schemas.openxmlformats.org/officeDocument/2006/relationships/audio" Target="../media/media10.m4a" /><Relationship Id="rId1" Type="http://schemas.microsoft.com/office/2007/relationships/media" Target="../media/media10.m4a" /><Relationship Id="rId6" Type="http://schemas.openxmlformats.org/officeDocument/2006/relationships/image" Target="../media/image9.png" /><Relationship Id="rId5" Type="http://schemas.openxmlformats.org/officeDocument/2006/relationships/image" Target="../media/image1.png" /><Relationship Id="rId4" Type="http://schemas.openxmlformats.org/officeDocument/2006/relationships/image" Target="../media/image18.tif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 /><Relationship Id="rId2" Type="http://schemas.openxmlformats.org/officeDocument/2006/relationships/audio" Target="../media/media11.m4a" /><Relationship Id="rId1" Type="http://schemas.microsoft.com/office/2007/relationships/media" Target="../media/media11.m4a" /><Relationship Id="rId6" Type="http://schemas.openxmlformats.org/officeDocument/2006/relationships/image" Target="../media/image9.png" /><Relationship Id="rId5" Type="http://schemas.openxmlformats.org/officeDocument/2006/relationships/image" Target="../media/image20.tif" /><Relationship Id="rId4" Type="http://schemas.openxmlformats.org/officeDocument/2006/relationships/image" Target="../media/image19.tif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2.m4a" /><Relationship Id="rId1" Type="http://schemas.microsoft.com/office/2007/relationships/media" Target="../media/media12.m4a" /><Relationship Id="rId5" Type="http://schemas.openxmlformats.org/officeDocument/2006/relationships/image" Target="../media/image9.png" /><Relationship Id="rId4" Type="http://schemas.openxmlformats.org/officeDocument/2006/relationships/image" Target="../media/image21.tif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 /><Relationship Id="rId2" Type="http://schemas.openxmlformats.org/officeDocument/2006/relationships/audio" Target="../media/media13.m4a" /><Relationship Id="rId1" Type="http://schemas.microsoft.com/office/2007/relationships/media" Target="../media/media13.m4a" /><Relationship Id="rId5" Type="http://schemas.openxmlformats.org/officeDocument/2006/relationships/image" Target="../media/image9.png" /><Relationship Id="rId4" Type="http://schemas.openxmlformats.org/officeDocument/2006/relationships/image" Target="../media/image22.tif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 /><Relationship Id="rId2" Type="http://schemas.openxmlformats.org/officeDocument/2006/relationships/audio" Target="../media/media1.m4a" /><Relationship Id="rId1" Type="http://schemas.microsoft.com/office/2007/relationships/media" Target="../media/media1.m4a" /><Relationship Id="rId5" Type="http://schemas.openxmlformats.org/officeDocument/2006/relationships/image" Target="../media/image9.png" /><Relationship Id="rId4" Type="http://schemas.openxmlformats.org/officeDocument/2006/relationships/image" Target="../media/image8.tif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5" Type="http://schemas.openxmlformats.org/officeDocument/2006/relationships/image" Target="../media/image9.png" /><Relationship Id="rId4" Type="http://schemas.openxmlformats.org/officeDocument/2006/relationships/image" Target="../media/image10.tif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3" Type="http://schemas.openxmlformats.org/officeDocument/2006/relationships/slideLayout" Target="../slideLayouts/slideLayout9.xml" /><Relationship Id="rId7" Type="http://schemas.openxmlformats.org/officeDocument/2006/relationships/image" Target="../media/image14.tif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6" Type="http://schemas.openxmlformats.org/officeDocument/2006/relationships/image" Target="../media/image13.tif" /><Relationship Id="rId5" Type="http://schemas.openxmlformats.org/officeDocument/2006/relationships/image" Target="../media/image12.tif" /><Relationship Id="rId4" Type="http://schemas.openxmlformats.org/officeDocument/2006/relationships/image" Target="../media/image11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5" Type="http://schemas.openxmlformats.org/officeDocument/2006/relationships/image" Target="../media/image9.png" /><Relationship Id="rId4" Type="http://schemas.openxmlformats.org/officeDocument/2006/relationships/image" Target="../media/image15.tif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6" Type="http://schemas.openxmlformats.org/officeDocument/2006/relationships/image" Target="../media/image9.png" /><Relationship Id="rId5" Type="http://schemas.openxmlformats.org/officeDocument/2006/relationships/image" Target="../media/image16.tif" /><Relationship Id="rId4" Type="http://schemas.openxmlformats.org/officeDocument/2006/relationships/image" Target="../media/image11.png" 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 /><Relationship Id="rId7" Type="http://schemas.openxmlformats.org/officeDocument/2006/relationships/image" Target="../media/image9.png" /><Relationship Id="rId2" Type="http://schemas.openxmlformats.org/officeDocument/2006/relationships/audio" Target="../media/media6.m4a" /><Relationship Id="rId1" Type="http://schemas.microsoft.com/office/2007/relationships/media" Target="../media/media6.m4a" /><Relationship Id="rId6" Type="http://schemas.openxmlformats.org/officeDocument/2006/relationships/image" Target="../media/image17.tif" /><Relationship Id="rId5" Type="http://schemas.openxmlformats.org/officeDocument/2006/relationships/slideLayout" Target="../slideLayouts/slideLayout9.xml" /><Relationship Id="rId4" Type="http://schemas.openxmlformats.org/officeDocument/2006/relationships/audio" Target="../media/media7.m4a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 /><Relationship Id="rId2" Type="http://schemas.openxmlformats.org/officeDocument/2006/relationships/audio" Target="../media/media8.m4a" /><Relationship Id="rId1" Type="http://schemas.microsoft.com/office/2007/relationships/media" Target="../media/media8.m4a" /><Relationship Id="rId5" Type="http://schemas.openxmlformats.org/officeDocument/2006/relationships/image" Target="../media/image9.png" /><Relationship Id="rId4" Type="http://schemas.openxmlformats.org/officeDocument/2006/relationships/image" Target="../media/image1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 /><Relationship Id="rId2" Type="http://schemas.openxmlformats.org/officeDocument/2006/relationships/audio" Target="../media/media9.m4a" /><Relationship Id="rId1" Type="http://schemas.microsoft.com/office/2007/relationships/media" Target="../media/media9.m4a" /><Relationship Id="rId6" Type="http://schemas.openxmlformats.org/officeDocument/2006/relationships/image" Target="../media/image9.png" /><Relationship Id="rId5" Type="http://schemas.openxmlformats.org/officeDocument/2006/relationships/image" Target="../media/image18.tif" /><Relationship Id="rId4" Type="http://schemas.openxmlformats.org/officeDocument/2006/relationships/image" Target="../media/image11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satOff val="-8700"/>
            <a:lumOff val="-2185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    O    I    L"/>
          <p:cNvSpPr txBox="1">
            <a:spLocks noGrp="1"/>
          </p:cNvSpPr>
          <p:nvPr>
            <p:ph type="ctrTitle"/>
          </p:nvPr>
        </p:nvSpPr>
        <p:spPr>
          <a:xfrm>
            <a:off x="673100" y="2768600"/>
            <a:ext cx="11658600" cy="16447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rgbClr val="FFFB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S    O    I    L</a:t>
            </a:r>
          </a:p>
        </p:txBody>
      </p:sp>
      <p:sp>
        <p:nvSpPr>
          <p:cNvPr id="159" name="Prepared By…"/>
          <p:cNvSpPr txBox="1">
            <a:spLocks noGrp="1"/>
          </p:cNvSpPr>
          <p:nvPr>
            <p:ph type="subTitle" sz="quarter" idx="1"/>
          </p:nvPr>
        </p:nvSpPr>
        <p:spPr>
          <a:xfrm>
            <a:off x="977900" y="6819900"/>
            <a:ext cx="11658600" cy="1778000"/>
          </a:xfrm>
          <a:prstGeom prst="rect">
            <a:avLst/>
          </a:prstGeom>
        </p:spPr>
        <p:txBody>
          <a:bodyPr/>
          <a:lstStyle/>
          <a:p>
            <a:pPr defTabSz="201168">
              <a:defRPr sz="2376" spc="95"/>
            </a:pPr>
            <a:r>
              <a:t>Prepared By </a:t>
            </a:r>
          </a:p>
          <a:p>
            <a:pPr defTabSz="201168">
              <a:defRPr sz="2684" spc="107">
                <a:latin typeface="Futura Bold"/>
                <a:ea typeface="Futura Bold"/>
                <a:cs typeface="Futura Bold"/>
                <a:sym typeface="Futura Bold"/>
              </a:defRPr>
            </a:pPr>
            <a:r>
              <a:t>Seema Trivedi</a:t>
            </a:r>
          </a:p>
          <a:p>
            <a:pPr defTabSz="201168">
              <a:defRPr sz="2376" spc="95"/>
            </a:pPr>
            <a:r>
              <a:t>Lecturer</a:t>
            </a:r>
          </a:p>
          <a:p>
            <a:pPr defTabSz="201168">
              <a:defRPr sz="2376" spc="95"/>
            </a:pPr>
            <a:r>
              <a:t>DIET ,U.S.Nagar</a:t>
            </a:r>
          </a:p>
        </p:txBody>
      </p:sp>
      <p:sp>
        <p:nvSpPr>
          <p:cNvPr id="160" name="Class   7th  science"/>
          <p:cNvSpPr txBox="1"/>
          <p:nvPr/>
        </p:nvSpPr>
        <p:spPr>
          <a:xfrm>
            <a:off x="4260126" y="4616450"/>
            <a:ext cx="4484548" cy="585852"/>
          </a:xfrm>
          <a:prstGeom prst="rect">
            <a:avLst/>
          </a:prstGeom>
          <a:solidFill>
            <a:schemeClr val="accent5">
              <a:satOff val="-8700"/>
              <a:lumOff val="-2185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900" cap="all" spc="58">
                <a:solidFill>
                  <a:srgbClr val="FFFB00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Class   7th  science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lassification of soil"/>
          <p:cNvSpPr txBox="1">
            <a:spLocks noGrp="1"/>
          </p:cNvSpPr>
          <p:nvPr>
            <p:ph type="body" sz="quarter" idx="1"/>
          </p:nvPr>
        </p:nvSpPr>
        <p:spPr>
          <a:xfrm>
            <a:off x="520700" y="203200"/>
            <a:ext cx="11696651" cy="850637"/>
          </a:xfrm>
          <a:prstGeom prst="rect">
            <a:avLst/>
          </a:prstGeom>
        </p:spPr>
        <p:txBody>
          <a:bodyPr/>
          <a:lstStyle>
            <a:lvl1pPr algn="ctr" defTabSz="347472">
              <a:defRPr sz="4560" spc="91">
                <a:solidFill>
                  <a:srgbClr val="0433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Classification of soil</a:t>
            </a:r>
          </a:p>
        </p:txBody>
      </p:sp>
      <p:sp>
        <p:nvSpPr>
          <p:cNvPr id="218" name="On the bases of soil Texture Soil is classified into three category :"/>
          <p:cNvSpPr txBox="1"/>
          <p:nvPr/>
        </p:nvSpPr>
        <p:spPr>
          <a:xfrm>
            <a:off x="485890" y="1356790"/>
            <a:ext cx="5836395" cy="7395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just" defTabSz="241300">
              <a:spcBef>
                <a:spcPts val="2800"/>
              </a:spcBef>
              <a:defRPr sz="2700" spc="53">
                <a:solidFill>
                  <a:srgbClr val="000000"/>
                </a:solidFill>
              </a:defRPr>
            </a:lvl1pPr>
          </a:lstStyle>
          <a:p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On the bases of soil Texture Soil is classified into three category :</a:t>
            </a:r>
          </a:p>
        </p:txBody>
      </p:sp>
      <p:pic>
        <p:nvPicPr>
          <p:cNvPr id="219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878842" y="1356790"/>
            <a:ext cx="5868875" cy="7395779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20" name="Sandy Soil…"/>
          <p:cNvSpPr/>
          <p:nvPr/>
        </p:nvSpPr>
        <p:spPr>
          <a:xfrm>
            <a:off x="678121" y="5443912"/>
            <a:ext cx="1766934" cy="196179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Sandy Soil  </a:t>
            </a:r>
          </a:p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 sz="700" spc="14"/>
          </a:p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 sz="700" spc="14"/>
          </a:p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 sz="700" spc="14"/>
          </a:p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r>
              <a:rPr sz="1000" spc="19"/>
              <a:t>Need more frequent irrigation )</a:t>
            </a:r>
          </a:p>
        </p:txBody>
      </p:sp>
      <p:sp>
        <p:nvSpPr>
          <p:cNvPr id="221" name="Clayey Soil…"/>
          <p:cNvSpPr/>
          <p:nvPr/>
        </p:nvSpPr>
        <p:spPr>
          <a:xfrm>
            <a:off x="2713095" y="5443912"/>
            <a:ext cx="1766934" cy="196179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  <a:p>
            <a:pPr>
              <a:defRPr sz="1600" cap="all" spc="32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Clayey Soil</a:t>
            </a:r>
          </a:p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  <a:p>
            <a:pPr>
              <a:defRPr sz="1100" cap="all" spc="2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r>
              <a:t>Retain more water than sandy soil)Need m(ore frequent irrigation )</a:t>
            </a:r>
          </a:p>
        </p:txBody>
      </p:sp>
      <p:sp>
        <p:nvSpPr>
          <p:cNvPr id="222" name="Sandy Soil"/>
          <p:cNvSpPr/>
          <p:nvPr/>
        </p:nvSpPr>
        <p:spPr>
          <a:xfrm>
            <a:off x="2713095" y="5443912"/>
            <a:ext cx="1270001" cy="1270001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Sandy Soil</a:t>
            </a:r>
          </a:p>
        </p:txBody>
      </p:sp>
      <p:sp>
        <p:nvSpPr>
          <p:cNvPr id="223" name="Loamy Soil…"/>
          <p:cNvSpPr/>
          <p:nvPr/>
        </p:nvSpPr>
        <p:spPr>
          <a:xfrm>
            <a:off x="4748069" y="5443912"/>
            <a:ext cx="1862733" cy="196179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Loamy Soil </a:t>
            </a:r>
          </a:p>
          <a:p>
            <a:pPr>
              <a:defRPr sz="1100" cap="all" spc="2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  <a:p>
            <a:pPr>
              <a:defRPr sz="1100" cap="all" spc="2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  <a:p>
            <a:pPr>
              <a:defRPr sz="1100" cap="all" spc="2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r>
              <a:t>Can hold both air and water)</a:t>
            </a:r>
          </a:p>
        </p:txBody>
      </p:sp>
      <p:sp>
        <p:nvSpPr>
          <p:cNvPr id="224" name="Soil"/>
          <p:cNvSpPr/>
          <p:nvPr/>
        </p:nvSpPr>
        <p:spPr>
          <a:xfrm>
            <a:off x="2511041" y="3190966"/>
            <a:ext cx="2171043" cy="1270001"/>
          </a:xfrm>
          <a:prstGeom prst="roundRect">
            <a:avLst>
              <a:gd name="adj" fmla="val 15000"/>
            </a:avLst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r>
              <a:rPr>
                <a:latin typeface="Futura Bold"/>
                <a:ea typeface="Futura Bold"/>
                <a:cs typeface="Futura Bold"/>
                <a:sym typeface="Futura Bold"/>
              </a:rPr>
              <a:t>Soil</a:t>
            </a:r>
            <a:r>
              <a:t>  </a:t>
            </a:r>
          </a:p>
        </p:txBody>
      </p:sp>
      <p:sp>
        <p:nvSpPr>
          <p:cNvPr id="225" name="Line"/>
          <p:cNvSpPr/>
          <p:nvPr/>
        </p:nvSpPr>
        <p:spPr>
          <a:xfrm>
            <a:off x="1493030" y="4953000"/>
            <a:ext cx="4207064" cy="0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26" name="Line"/>
          <p:cNvSpPr/>
          <p:nvPr/>
        </p:nvSpPr>
        <p:spPr>
          <a:xfrm flipH="1">
            <a:off x="1561588" y="4972130"/>
            <a:ext cx="1" cy="514916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27" name="Line"/>
          <p:cNvSpPr/>
          <p:nvPr/>
        </p:nvSpPr>
        <p:spPr>
          <a:xfrm>
            <a:off x="3596561" y="4972130"/>
            <a:ext cx="1" cy="514916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28" name="Line"/>
          <p:cNvSpPr/>
          <p:nvPr/>
        </p:nvSpPr>
        <p:spPr>
          <a:xfrm>
            <a:off x="5631536" y="4972130"/>
            <a:ext cx="1" cy="514916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29" name="Line"/>
          <p:cNvSpPr/>
          <p:nvPr/>
        </p:nvSpPr>
        <p:spPr>
          <a:xfrm>
            <a:off x="3596561" y="4487580"/>
            <a:ext cx="1" cy="514916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pic>
        <p:nvPicPr>
          <p:cNvPr id="230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3350" y="4876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46667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3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Inorganic Substances…"/>
          <p:cNvSpPr txBox="1">
            <a:spLocks noGrp="1"/>
          </p:cNvSpPr>
          <p:nvPr>
            <p:ph type="body" idx="1"/>
          </p:nvPr>
        </p:nvSpPr>
        <p:spPr>
          <a:xfrm>
            <a:off x="673100" y="1545553"/>
            <a:ext cx="11658600" cy="7719153"/>
          </a:xfrm>
          <a:prstGeom prst="rect">
            <a:avLst/>
          </a:prstGeom>
        </p:spPr>
        <p:txBody>
          <a:bodyPr anchor="t"/>
          <a:lstStyle/>
          <a:p>
            <a:pPr marL="381000" indent="-381000">
              <a:spcBef>
                <a:spcPts val="3400"/>
              </a:spcBef>
              <a:buClr>
                <a:srgbClr val="9A958E"/>
              </a:buClr>
              <a:buSzPct val="75000"/>
              <a:buChar char="•"/>
              <a:defRPr sz="2800" cap="none" spc="56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Inorganic Substances </a:t>
            </a:r>
          </a:p>
          <a:p>
            <a:pPr marL="381000" indent="-381000">
              <a:spcBef>
                <a:spcPts val="3400"/>
              </a:spcBef>
              <a:buClr>
                <a:srgbClr val="9A958E"/>
              </a:buClr>
              <a:buSzPct val="75000"/>
              <a:buChar char="•"/>
              <a:defRPr sz="2800" cap="none" spc="56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Organic Material ( Humus)</a:t>
            </a:r>
          </a:p>
          <a:p>
            <a:pPr marL="381000" indent="-381000">
              <a:spcBef>
                <a:spcPts val="3400"/>
              </a:spcBef>
              <a:buClr>
                <a:srgbClr val="9A958E"/>
              </a:buClr>
              <a:buSzPct val="75000"/>
              <a:buChar char="•"/>
              <a:defRPr sz="2800" cap="none" spc="56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Soil Water</a:t>
            </a:r>
          </a:p>
          <a:p>
            <a:pPr marL="381000" indent="-381000">
              <a:spcBef>
                <a:spcPts val="3400"/>
              </a:spcBef>
              <a:buClr>
                <a:srgbClr val="9A958E"/>
              </a:buClr>
              <a:buSzPct val="75000"/>
              <a:buChar char="•"/>
              <a:defRPr sz="2800" cap="none" spc="56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Soil Air</a:t>
            </a:r>
          </a:p>
          <a:p>
            <a:pPr marL="381000" indent="-381000">
              <a:spcBef>
                <a:spcPts val="3400"/>
              </a:spcBef>
              <a:buClr>
                <a:srgbClr val="9A958E"/>
              </a:buClr>
              <a:buSzPct val="75000"/>
              <a:buChar char="•"/>
              <a:defRPr sz="2800" cap="none" spc="56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Living Organism</a:t>
            </a:r>
          </a:p>
        </p:txBody>
      </p:sp>
      <p:pic>
        <p:nvPicPr>
          <p:cNvPr id="233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072193" y="1667780"/>
            <a:ext cx="4896250" cy="3151870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34" name="Composition of soil"/>
          <p:cNvSpPr txBox="1">
            <a:spLocks noGrp="1"/>
          </p:cNvSpPr>
          <p:nvPr>
            <p:ph type="title"/>
          </p:nvPr>
        </p:nvSpPr>
        <p:spPr>
          <a:xfrm>
            <a:off x="673100" y="584200"/>
            <a:ext cx="11658600" cy="749300"/>
          </a:xfrm>
          <a:prstGeom prst="rect">
            <a:avLst/>
          </a:prstGeom>
        </p:spPr>
        <p:txBody>
          <a:bodyPr/>
          <a:lstStyle>
            <a:lvl1pPr algn="ctr" defTabSz="301752">
              <a:lnSpc>
                <a:spcPct val="100000"/>
              </a:lnSpc>
              <a:defRPr sz="3960" spc="79">
                <a:solidFill>
                  <a:srgbClr val="0433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Composition of soil</a:t>
            </a:r>
          </a:p>
        </p:txBody>
      </p:sp>
      <p:pic>
        <p:nvPicPr>
          <p:cNvPr id="235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148393" y="5229299"/>
            <a:ext cx="4896250" cy="333511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36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3350" y="4876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64988" fill="hold"/>
                                        <p:tgtEl>
                                          <p:spTgt spid="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3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Natures  plough  man"/>
          <p:cNvSpPr txBox="1">
            <a:spLocks noGrp="1"/>
          </p:cNvSpPr>
          <p:nvPr>
            <p:ph type="title"/>
          </p:nvPr>
        </p:nvSpPr>
        <p:spPr>
          <a:xfrm>
            <a:off x="673100" y="635000"/>
            <a:ext cx="11658600" cy="1333500"/>
          </a:xfrm>
          <a:prstGeom prst="rect">
            <a:avLst/>
          </a:prstGeom>
        </p:spPr>
        <p:txBody>
          <a:bodyPr/>
          <a:lstStyle>
            <a:lvl1pPr>
              <a:defRPr sz="6000" spc="119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Natures  plough  man</a:t>
            </a:r>
          </a:p>
        </p:txBody>
      </p:sp>
      <p:pic>
        <p:nvPicPr>
          <p:cNvPr id="23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744" y="3949700"/>
            <a:ext cx="11233978" cy="475409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40" name="Earth Worm"/>
          <p:cNvSpPr txBox="1"/>
          <p:nvPr/>
        </p:nvSpPr>
        <p:spPr>
          <a:xfrm>
            <a:off x="2800996" y="2656930"/>
            <a:ext cx="740280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t>Earth Worm</a:t>
            </a:r>
          </a:p>
        </p:txBody>
      </p:sp>
      <p:pic>
        <p:nvPicPr>
          <p:cNvPr id="241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83350" y="4876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6667" fill="hold"/>
                                        <p:tgtEl>
                                          <p:spTgt spid="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4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70072" y="148413"/>
            <a:ext cx="12664656" cy="9456774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44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9400" y="5003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6666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4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What Is Soil"/>
          <p:cNvSpPr txBox="1">
            <a:spLocks noGrp="1"/>
          </p:cNvSpPr>
          <p:nvPr>
            <p:ph type="title"/>
          </p:nvPr>
        </p:nvSpPr>
        <p:spPr>
          <a:xfrm>
            <a:off x="482600" y="520700"/>
            <a:ext cx="12039600" cy="760016"/>
          </a:xfrm>
          <a:prstGeom prst="rect">
            <a:avLst/>
          </a:prstGeom>
        </p:spPr>
        <p:txBody>
          <a:bodyPr/>
          <a:lstStyle>
            <a:lvl1pPr algn="ctr" defTabSz="306324">
              <a:defRPr sz="4020" spc="80">
                <a:solidFill>
                  <a:srgbClr val="0433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What Is Soil</a:t>
            </a:r>
          </a:p>
        </p:txBody>
      </p:sp>
      <p:sp>
        <p:nvSpPr>
          <p:cNvPr id="163" name="Is the biological  active  ,porous  medium  that has developed in the  upper  most  layer of  earth’s crust.…"/>
          <p:cNvSpPr txBox="1">
            <a:spLocks noGrp="1"/>
          </p:cNvSpPr>
          <p:nvPr>
            <p:ph type="body" sz="half" idx="1"/>
          </p:nvPr>
        </p:nvSpPr>
        <p:spPr>
          <a:xfrm>
            <a:off x="609600" y="2425095"/>
            <a:ext cx="5882514" cy="6751419"/>
          </a:xfrm>
          <a:prstGeom prst="rect">
            <a:avLst/>
          </a:prstGeom>
        </p:spPr>
        <p:txBody>
          <a:bodyPr anchor="t"/>
          <a:lstStyle/>
          <a:p>
            <a:pPr algn="just">
              <a:defRPr sz="2400" spc="48"/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I</a:t>
            </a:r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s</a:t>
            </a: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 the biological  active  ,porous  medium  that has developed in the  upper  most  layer of  earth’s crust.</a:t>
            </a:r>
          </a:p>
          <a:p>
            <a:pPr algn="just">
              <a:defRPr sz="2400" spc="48"/>
            </a:pPr>
            <a:endParaRPr dirty="0">
              <a:solidFill>
                <a:schemeClr val="bg1">
                  <a:lumMod val="90000"/>
                  <a:lumOff val="10000"/>
                </a:schemeClr>
              </a:solidFill>
            </a:endParaRPr>
          </a:p>
          <a:p>
            <a:pPr algn="just">
              <a:defRPr sz="2400" spc="48"/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It has evolved through  weathering process ,driven by biological  ,climatic ,geological  and topographic influences .</a:t>
            </a:r>
          </a:p>
        </p:txBody>
      </p:sp>
      <p:pic>
        <p:nvPicPr>
          <p:cNvPr id="164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885708" y="2446858"/>
            <a:ext cx="5831714" cy="670789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65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83350" y="4876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78320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6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oil Form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01752">
              <a:defRPr sz="3960" spc="79">
                <a:solidFill>
                  <a:srgbClr val="0433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Soil Formation </a:t>
            </a:r>
          </a:p>
        </p:txBody>
      </p:sp>
      <p:sp>
        <p:nvSpPr>
          <p:cNvPr id="168" name="Soil is formed by the process of weathering . There are two forms of weathering :…"/>
          <p:cNvSpPr txBox="1">
            <a:spLocks noGrp="1"/>
          </p:cNvSpPr>
          <p:nvPr>
            <p:ph type="body" sz="half" idx="1"/>
          </p:nvPr>
        </p:nvSpPr>
        <p:spPr>
          <a:xfrm>
            <a:off x="774700" y="1866900"/>
            <a:ext cx="5223322" cy="6219502"/>
          </a:xfrm>
          <a:prstGeom prst="rect">
            <a:avLst/>
          </a:prstGeom>
        </p:spPr>
        <p:txBody>
          <a:bodyPr/>
          <a:lstStyle/>
          <a:p>
            <a:pPr algn="just">
              <a:defRPr sz="3300" spc="66"/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Soil is formed by the process of weathering . There are two forms of weathering :</a:t>
            </a:r>
          </a:p>
          <a:p>
            <a:pPr marL="435428" indent="-435428" algn="just">
              <a:buClrTx/>
              <a:buSzPct val="100000"/>
              <a:buAutoNum type="arabicPeriod"/>
              <a:defRPr sz="3300" spc="66"/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Physical Weathering</a:t>
            </a:r>
          </a:p>
          <a:p>
            <a:pPr marL="435428" indent="-435428" algn="just">
              <a:buClrTx/>
              <a:buSzPct val="100000"/>
              <a:buAutoNum type="arabicPeriod"/>
              <a:defRPr sz="3300" spc="66"/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Chemical Weathering </a:t>
            </a:r>
          </a:p>
        </p:txBody>
      </p:sp>
      <p:pic>
        <p:nvPicPr>
          <p:cNvPr id="169" name="Image" descr="Image"/>
          <p:cNvPicPr>
            <a:picLocks/>
          </p:cNvPicPr>
          <p:nvPr/>
        </p:nvPicPr>
        <p:blipFill>
          <a:blip r:embed="rId4"/>
          <a:srcRect t="14474"/>
          <a:stretch>
            <a:fillRect/>
          </a:stretch>
        </p:blipFill>
        <p:spPr>
          <a:xfrm>
            <a:off x="6372094" y="1860586"/>
            <a:ext cx="6179178" cy="623232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170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02400" y="4876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48323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7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auses of Physical Weathering"/>
          <p:cNvSpPr txBox="1">
            <a:spLocks noGrp="1"/>
          </p:cNvSpPr>
          <p:nvPr>
            <p:ph type="title"/>
          </p:nvPr>
        </p:nvSpPr>
        <p:spPr>
          <a:xfrm>
            <a:off x="403522" y="584200"/>
            <a:ext cx="12197756" cy="749300"/>
          </a:xfrm>
          <a:prstGeom prst="rect">
            <a:avLst/>
          </a:prstGeom>
        </p:spPr>
        <p:txBody>
          <a:bodyPr/>
          <a:lstStyle>
            <a:lvl1pPr defTabSz="301752">
              <a:defRPr sz="3960" spc="79">
                <a:solidFill>
                  <a:srgbClr val="0433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Causes of Physical Weathering</a:t>
            </a:r>
          </a:p>
        </p:txBody>
      </p:sp>
      <p:sp>
        <p:nvSpPr>
          <p:cNvPr id="173" name="Temperature…"/>
          <p:cNvSpPr txBox="1">
            <a:spLocks noGrp="1"/>
          </p:cNvSpPr>
          <p:nvPr>
            <p:ph type="body" sz="half" idx="1"/>
          </p:nvPr>
        </p:nvSpPr>
        <p:spPr>
          <a:xfrm>
            <a:off x="673100" y="1693416"/>
            <a:ext cx="5724327" cy="7455248"/>
          </a:xfrm>
          <a:prstGeom prst="rect">
            <a:avLst/>
          </a:prstGeom>
        </p:spPr>
        <p:txBody>
          <a:bodyPr/>
          <a:lstStyle/>
          <a:p>
            <a:pPr marL="220979" indent="-220979" algn="just" defTabSz="265175">
              <a:spcBef>
                <a:spcPts val="1600"/>
              </a:spcBef>
              <a:defRPr sz="2320" spc="46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>
                <a:solidFill>
                  <a:srgbClr val="FF2600"/>
                </a:solidFill>
              </a:rPr>
              <a:t>Temperature</a:t>
            </a:r>
            <a:r>
              <a:rPr dirty="0"/>
              <a:t>  </a:t>
            </a:r>
          </a:p>
          <a:p>
            <a:pPr marL="189411" indent="-189411" algn="just" defTabSz="265175">
              <a:spcBef>
                <a:spcPts val="1600"/>
              </a:spcBef>
              <a:buSzPct val="30000"/>
              <a:buBlip>
                <a:blip r:embed="rId4"/>
              </a:buBlip>
              <a:defRPr sz="2320" spc="46"/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Expansion and  contraction of minerals in the rocks due to temperature variation.</a:t>
            </a: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 </a:t>
            </a:r>
          </a:p>
          <a:p>
            <a:pPr marL="220979" indent="-220979" algn="just" defTabSz="265175">
              <a:spcBef>
                <a:spcPts val="1600"/>
              </a:spcBef>
              <a:defRPr sz="2320" spc="46"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Water</a:t>
            </a:r>
          </a:p>
          <a:p>
            <a:pPr marL="189411" indent="-189411" algn="just" defTabSz="265175">
              <a:spcBef>
                <a:spcPts val="1600"/>
              </a:spcBef>
              <a:buSzPct val="30000"/>
              <a:buBlip>
                <a:blip r:embed="rId4"/>
              </a:buBlip>
              <a:defRPr sz="2320" spc="46"/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Rain, flowing water, glacier in high mountains.  </a:t>
            </a:r>
          </a:p>
          <a:p>
            <a:pPr marL="220979" indent="-220979" algn="just" defTabSz="265175">
              <a:spcBef>
                <a:spcPts val="1600"/>
              </a:spcBef>
              <a:defRPr sz="2320" spc="46"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Wind</a:t>
            </a:r>
          </a:p>
          <a:p>
            <a:pPr marL="189411" indent="-189411" algn="just" defTabSz="265175">
              <a:spcBef>
                <a:spcPts val="1600"/>
              </a:spcBef>
              <a:buSzPct val="30000"/>
              <a:buBlip>
                <a:blip r:embed="rId4"/>
              </a:buBlip>
              <a:defRPr sz="2320" spc="46"/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Abrasive action of winds , sand storm in  desert, high winds on sea shore  have both erosive and transporting action.</a:t>
            </a:r>
          </a:p>
          <a:p>
            <a:pPr marL="220979" indent="-220979" algn="just" defTabSz="265175">
              <a:spcBef>
                <a:spcPts val="1600"/>
              </a:spcBef>
              <a:defRPr sz="2320" spc="46"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Plants and Animal</a:t>
            </a:r>
          </a:p>
          <a:p>
            <a:pPr marL="189411" indent="-189411" algn="just" defTabSz="265175">
              <a:spcBef>
                <a:spcPts val="1600"/>
              </a:spcBef>
              <a:buSzPct val="30000"/>
              <a:buBlip>
                <a:blip r:embed="rId4"/>
              </a:buBlip>
              <a:defRPr sz="2320" spc="46"/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Growth of lichens and mosses ,</a:t>
            </a:r>
            <a:r>
              <a:rPr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grasess</a:t>
            </a: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 ,shrubs and trees on bare rocks.</a:t>
            </a:r>
          </a:p>
        </p:txBody>
      </p:sp>
      <p:pic>
        <p:nvPicPr>
          <p:cNvPr id="174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090264" y="4475848"/>
            <a:ext cx="5490550" cy="215900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75" name="Image" descr="Imag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105940" y="7096729"/>
            <a:ext cx="5459197" cy="208555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76" name="Image" descr="Imag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105940" y="1681154"/>
            <a:ext cx="5459197" cy="233281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77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83350" y="4876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98321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7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auses of Chemical Weathering"/>
          <p:cNvSpPr txBox="1">
            <a:spLocks noGrp="1"/>
          </p:cNvSpPr>
          <p:nvPr>
            <p:ph type="title"/>
          </p:nvPr>
        </p:nvSpPr>
        <p:spPr>
          <a:xfrm>
            <a:off x="465832" y="584200"/>
            <a:ext cx="11865868" cy="668834"/>
          </a:xfrm>
          <a:prstGeom prst="rect">
            <a:avLst/>
          </a:prstGeom>
        </p:spPr>
        <p:txBody>
          <a:bodyPr/>
          <a:lstStyle>
            <a:lvl1pPr defTabSz="265175">
              <a:defRPr sz="3480" spc="69">
                <a:solidFill>
                  <a:srgbClr val="0433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Causes of Chemical Weathering</a:t>
            </a:r>
          </a:p>
        </p:txBody>
      </p:sp>
      <p:sp>
        <p:nvSpPr>
          <p:cNvPr id="180" name="Organic  acids released during the decomposition of organic matter…"/>
          <p:cNvSpPr txBox="1">
            <a:spLocks noGrp="1"/>
          </p:cNvSpPr>
          <p:nvPr>
            <p:ph type="body" sz="half" idx="1"/>
          </p:nvPr>
        </p:nvSpPr>
        <p:spPr>
          <a:xfrm>
            <a:off x="673100" y="1755030"/>
            <a:ext cx="5349578" cy="6868270"/>
          </a:xfrm>
          <a:prstGeom prst="rect">
            <a:avLst/>
          </a:prstGeom>
        </p:spPr>
        <p:txBody>
          <a:bodyPr/>
          <a:lstStyle/>
          <a:p>
            <a:pPr marL="380999" indent="-380999" algn="just">
              <a:defRPr sz="2900" spc="58"/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Organic  acids released during the decomposition of organic matter </a:t>
            </a:r>
          </a:p>
          <a:p>
            <a:pPr marL="380999" indent="-380999" algn="just">
              <a:defRPr sz="2900" spc="58"/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The solvent action of water that dissolve the soluble salts and form solution .</a:t>
            </a:r>
          </a:p>
        </p:txBody>
      </p:sp>
      <p:pic>
        <p:nvPicPr>
          <p:cNvPr id="181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609932" y="1594669"/>
            <a:ext cx="5880273" cy="7051228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82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83350" y="4876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10000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oil Profile"/>
          <p:cNvSpPr txBox="1">
            <a:spLocks noGrp="1"/>
          </p:cNvSpPr>
          <p:nvPr>
            <p:ph type="title"/>
          </p:nvPr>
        </p:nvSpPr>
        <p:spPr>
          <a:xfrm>
            <a:off x="397420" y="584200"/>
            <a:ext cx="12209960" cy="749300"/>
          </a:xfrm>
          <a:prstGeom prst="rect">
            <a:avLst/>
          </a:prstGeom>
        </p:spPr>
        <p:txBody>
          <a:bodyPr/>
          <a:lstStyle>
            <a:lvl1pPr defTabSz="301752">
              <a:defRPr sz="3960" spc="79">
                <a:solidFill>
                  <a:srgbClr val="0433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Soil Profile</a:t>
            </a:r>
          </a:p>
        </p:txBody>
      </p:sp>
      <p:sp>
        <p:nvSpPr>
          <p:cNvPr id="185" name="Soil Profile :…"/>
          <p:cNvSpPr txBox="1">
            <a:spLocks noGrp="1"/>
          </p:cNvSpPr>
          <p:nvPr>
            <p:ph type="body" sz="half" idx="1"/>
          </p:nvPr>
        </p:nvSpPr>
        <p:spPr>
          <a:xfrm>
            <a:off x="673100" y="1802655"/>
            <a:ext cx="5689429" cy="7012892"/>
          </a:xfrm>
          <a:prstGeom prst="rect">
            <a:avLst/>
          </a:prstGeom>
        </p:spPr>
        <p:txBody>
          <a:bodyPr/>
          <a:lstStyle/>
          <a:p>
            <a:pPr marL="380999" indent="-380999" algn="just">
              <a:defRPr sz="2900" spc="58">
                <a:solidFill>
                  <a:srgbClr val="FF93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Soil Profile :</a:t>
            </a:r>
          </a:p>
          <a:p>
            <a:pPr marL="326571" indent="-326571" algn="just">
              <a:buSzPct val="30000"/>
              <a:buBlip>
                <a:blip r:embed="rId4"/>
              </a:buBlip>
              <a:defRPr sz="2900" spc="58"/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The arrangement of the  horizon in a soil  known as soil profile . </a:t>
            </a:r>
          </a:p>
          <a:p>
            <a:pPr marL="380999" indent="-380999" algn="just">
              <a:defRPr sz="2900" spc="58">
                <a:solidFill>
                  <a:srgbClr val="FF93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Soil Horizon :</a:t>
            </a:r>
          </a:p>
          <a:p>
            <a:pPr marL="326571" indent="-326571" algn="just">
              <a:buSzPct val="30000"/>
              <a:buBlip>
                <a:blip r:embed="rId4"/>
              </a:buBlip>
              <a:defRPr sz="2900" spc="58"/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There are  several  layers in the soil  called horizon . </a:t>
            </a:r>
          </a:p>
        </p:txBody>
      </p:sp>
      <p:pic>
        <p:nvPicPr>
          <p:cNvPr id="186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061200" y="1800850"/>
            <a:ext cx="5638629" cy="701650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87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3350" y="4876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4990" fill="hold"/>
                                        <p:tgtEl>
                                          <p:spTgt spid="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8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oil Horizon"/>
          <p:cNvSpPr txBox="1">
            <a:spLocks noGrp="1"/>
          </p:cNvSpPr>
          <p:nvPr>
            <p:ph type="title"/>
          </p:nvPr>
        </p:nvSpPr>
        <p:spPr>
          <a:xfrm>
            <a:off x="673100" y="393700"/>
            <a:ext cx="11658600" cy="749300"/>
          </a:xfrm>
          <a:prstGeom prst="rect">
            <a:avLst/>
          </a:prstGeom>
        </p:spPr>
        <p:txBody>
          <a:bodyPr/>
          <a:lstStyle>
            <a:lvl1pPr defTabSz="301752">
              <a:defRPr sz="3960" spc="79">
                <a:solidFill>
                  <a:srgbClr val="0433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Soil Horizon</a:t>
            </a:r>
          </a:p>
        </p:txBody>
      </p:sp>
      <p:sp>
        <p:nvSpPr>
          <p:cNvPr id="190" name="O Horizon :…"/>
          <p:cNvSpPr txBox="1">
            <a:spLocks noGrp="1"/>
          </p:cNvSpPr>
          <p:nvPr>
            <p:ph type="body" sz="half" idx="1"/>
          </p:nvPr>
        </p:nvSpPr>
        <p:spPr>
          <a:xfrm>
            <a:off x="673100" y="1413197"/>
            <a:ext cx="5836395" cy="7941879"/>
          </a:xfrm>
          <a:prstGeom prst="rect">
            <a:avLst/>
          </a:prstGeom>
        </p:spPr>
        <p:txBody>
          <a:bodyPr/>
          <a:lstStyle/>
          <a:p>
            <a:pPr marL="0" indent="0" algn="just" defTabSz="106171">
              <a:spcBef>
                <a:spcPts val="1200"/>
              </a:spcBef>
              <a:buClrTx/>
              <a:buSzTx/>
              <a:buNone/>
              <a:defRPr sz="2024" spc="40">
                <a:solidFill>
                  <a:srgbClr val="942192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O Horizon :</a:t>
            </a:r>
          </a:p>
          <a:p>
            <a:pPr marL="0" indent="0" algn="just" defTabSz="106171">
              <a:spcBef>
                <a:spcPts val="1200"/>
              </a:spcBef>
              <a:buClrTx/>
              <a:buSzTx/>
              <a:buNone/>
              <a:defRPr sz="2024" spc="40">
                <a:solidFill>
                  <a:srgbClr val="942192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I</a:t>
            </a: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rPr>
              <a:t>t is a top organic  layer of  soil made up of     mostly of leaf litter and humus.</a:t>
            </a: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                                 </a:t>
            </a:r>
          </a:p>
          <a:p>
            <a:pPr marL="0" indent="0" algn="just" defTabSz="106171">
              <a:spcBef>
                <a:spcPts val="1200"/>
              </a:spcBef>
              <a:buClrTx/>
              <a:buSzTx/>
              <a:buNone/>
              <a:defRPr sz="2024" spc="40">
                <a:solidFill>
                  <a:srgbClr val="942192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A Horizon :</a:t>
            </a:r>
          </a:p>
          <a:p>
            <a:pPr marL="0" indent="0" algn="just" defTabSz="106171">
              <a:spcBef>
                <a:spcPts val="1200"/>
              </a:spcBef>
              <a:buClrTx/>
              <a:buSzTx/>
              <a:buNone/>
              <a:defRPr sz="2024" spc="40"/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This layer  called Top soil  found below the O Horizon . It is made up of humus mixed with mineral particles. </a:t>
            </a:r>
          </a:p>
          <a:p>
            <a:pPr marL="0" indent="0" algn="just" defTabSz="106171">
              <a:spcBef>
                <a:spcPts val="1200"/>
              </a:spcBef>
              <a:buClrTx/>
              <a:buSzTx/>
              <a:buNone/>
              <a:defRPr sz="2024" spc="40">
                <a:solidFill>
                  <a:srgbClr val="942192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B Horizon :</a:t>
            </a:r>
          </a:p>
          <a:p>
            <a:pPr marL="0" indent="0" algn="just" defTabSz="106171">
              <a:spcBef>
                <a:spcPts val="1200"/>
              </a:spcBef>
              <a:buClrTx/>
              <a:buSzTx/>
              <a:buNone/>
              <a:defRPr sz="2024" spc="40"/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It is also called the sub soil. This layer is  beneath the  A Horizon and contain  clay and minerals deposit like </a:t>
            </a:r>
            <a:r>
              <a:rPr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iron,Aluminium</a:t>
            </a: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 oxide and calcium carbonate .</a:t>
            </a:r>
          </a:p>
          <a:p>
            <a:pPr marL="0" indent="0" algn="just" defTabSz="106171">
              <a:spcBef>
                <a:spcPts val="1200"/>
              </a:spcBef>
              <a:buClrTx/>
              <a:buSzTx/>
              <a:buNone/>
              <a:defRPr sz="2024" spc="40">
                <a:solidFill>
                  <a:srgbClr val="942192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C Horizon :</a:t>
            </a:r>
          </a:p>
          <a:p>
            <a:pPr marL="0" indent="0" algn="just" defTabSz="106171">
              <a:spcBef>
                <a:spcPts val="1200"/>
              </a:spcBef>
              <a:buClrTx/>
              <a:buSzTx/>
              <a:buNone/>
              <a:defRPr sz="2024" spc="40"/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It consist slightly broken up bed rocks. Plants root do not penetrate this  layer.</a:t>
            </a:r>
          </a:p>
          <a:p>
            <a:pPr marL="0" indent="0" algn="just" defTabSz="106171">
              <a:spcBef>
                <a:spcPts val="1200"/>
              </a:spcBef>
              <a:buClrTx/>
              <a:buSzTx/>
              <a:buNone/>
              <a:defRPr sz="2024" spc="40">
                <a:solidFill>
                  <a:srgbClr val="942192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R Horizon :</a:t>
            </a:r>
          </a:p>
          <a:p>
            <a:pPr marL="0" indent="0" algn="just" defTabSz="106171">
              <a:spcBef>
                <a:spcPts val="1200"/>
              </a:spcBef>
              <a:buClrTx/>
              <a:buSzTx/>
              <a:buNone/>
              <a:defRPr sz="2024" spc="40"/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This consist of the un weathered rock layer called the bedrock .</a:t>
            </a:r>
          </a:p>
        </p:txBody>
      </p:sp>
      <p:pic>
        <p:nvPicPr>
          <p:cNvPr id="191" name="Image" descr="Imag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902450" y="1505284"/>
            <a:ext cx="5334000" cy="7757705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92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02400" y="48768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Audio Recording.m4a" descr="Audio Recording.m4a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83350" y="4876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30001" fill="hold"/>
                                        <p:tgtEl>
                                          <p:spTgt spid="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1133331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193"/>
                </p:tgtEl>
              </p:cMediaNode>
            </p:audio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19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Line"/>
          <p:cNvSpPr/>
          <p:nvPr/>
        </p:nvSpPr>
        <p:spPr>
          <a:xfrm flipV="1">
            <a:off x="6936187" y="3540372"/>
            <a:ext cx="1" cy="781918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196" name="Body"/>
          <p:cNvSpPr txBox="1">
            <a:spLocks noGrp="1"/>
          </p:cNvSpPr>
          <p:nvPr>
            <p:ph type="body" idx="1"/>
          </p:nvPr>
        </p:nvSpPr>
        <p:spPr>
          <a:xfrm>
            <a:off x="384094" y="555583"/>
            <a:ext cx="12236612" cy="8733872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</a:pPr>
            <a:endParaRPr/>
          </a:p>
        </p:txBody>
      </p:sp>
      <p:sp>
        <p:nvSpPr>
          <p:cNvPr id="197" name="Properties of soil"/>
          <p:cNvSpPr/>
          <p:nvPr/>
        </p:nvSpPr>
        <p:spPr>
          <a:xfrm>
            <a:off x="5742008" y="4241800"/>
            <a:ext cx="2000628" cy="1513325"/>
          </a:xfrm>
          <a:prstGeom prst="roundRect">
            <a:avLst>
              <a:gd name="adj" fmla="val 15000"/>
            </a:avLst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Properties of soil</a:t>
            </a:r>
          </a:p>
        </p:txBody>
      </p:sp>
      <p:sp>
        <p:nvSpPr>
          <p:cNvPr id="198" name="Soil Texture"/>
          <p:cNvSpPr/>
          <p:nvPr/>
        </p:nvSpPr>
        <p:spPr>
          <a:xfrm>
            <a:off x="5787457" y="1470799"/>
            <a:ext cx="1951436" cy="1896063"/>
          </a:xfrm>
          <a:prstGeom prst="ellipse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Soil Texture</a:t>
            </a:r>
          </a:p>
        </p:txBody>
      </p:sp>
      <p:sp>
        <p:nvSpPr>
          <p:cNvPr id="199" name="Soil Colour"/>
          <p:cNvSpPr/>
          <p:nvPr/>
        </p:nvSpPr>
        <p:spPr>
          <a:xfrm>
            <a:off x="8385016" y="3023898"/>
            <a:ext cx="1951437" cy="1896064"/>
          </a:xfrm>
          <a:prstGeom prst="ellipse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Soil Colour</a:t>
            </a:r>
          </a:p>
        </p:txBody>
      </p:sp>
      <p:sp>
        <p:nvSpPr>
          <p:cNvPr id="200" name="Plasticity and cohesion"/>
          <p:cNvSpPr/>
          <p:nvPr/>
        </p:nvSpPr>
        <p:spPr>
          <a:xfrm>
            <a:off x="5791200" y="6630062"/>
            <a:ext cx="1951436" cy="1896064"/>
          </a:xfrm>
          <a:prstGeom prst="ellipse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Plasticity and cohesion</a:t>
            </a:r>
          </a:p>
        </p:txBody>
      </p:sp>
      <p:sp>
        <p:nvSpPr>
          <p:cNvPr id="201" name="Soil Colour"/>
          <p:cNvSpPr/>
          <p:nvPr/>
        </p:nvSpPr>
        <p:spPr>
          <a:xfrm>
            <a:off x="5791200" y="6630062"/>
            <a:ext cx="1270000" cy="1270001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Soil Colour</a:t>
            </a:r>
          </a:p>
        </p:txBody>
      </p:sp>
      <p:sp>
        <p:nvSpPr>
          <p:cNvPr id="202" name="Soil density"/>
          <p:cNvSpPr/>
          <p:nvPr/>
        </p:nvSpPr>
        <p:spPr>
          <a:xfrm>
            <a:off x="2867182" y="5242766"/>
            <a:ext cx="1951437" cy="1896063"/>
          </a:xfrm>
          <a:prstGeom prst="ellipse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Soil density</a:t>
            </a:r>
          </a:p>
        </p:txBody>
      </p:sp>
      <p:sp>
        <p:nvSpPr>
          <p:cNvPr id="203" name="Infiltration rate and percolation rate"/>
          <p:cNvSpPr/>
          <p:nvPr/>
        </p:nvSpPr>
        <p:spPr>
          <a:xfrm>
            <a:off x="2867182" y="2616748"/>
            <a:ext cx="1951437" cy="1896064"/>
          </a:xfrm>
          <a:prstGeom prst="ellipse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Infiltration rate and percolation rate</a:t>
            </a:r>
          </a:p>
        </p:txBody>
      </p:sp>
      <p:sp>
        <p:nvSpPr>
          <p:cNvPr id="204" name="Soil structure"/>
          <p:cNvSpPr/>
          <p:nvPr/>
        </p:nvSpPr>
        <p:spPr>
          <a:xfrm>
            <a:off x="8186181" y="5500590"/>
            <a:ext cx="1951437" cy="1896064"/>
          </a:xfrm>
          <a:prstGeom prst="ellipse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600" cap="all" spc="3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Soil structure</a:t>
            </a:r>
          </a:p>
        </p:txBody>
      </p:sp>
      <p:sp>
        <p:nvSpPr>
          <p:cNvPr id="205" name="Line"/>
          <p:cNvSpPr/>
          <p:nvPr/>
        </p:nvSpPr>
        <p:spPr>
          <a:xfrm>
            <a:off x="7723108" y="5555299"/>
            <a:ext cx="530934" cy="530935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06" name="Line"/>
          <p:cNvSpPr/>
          <p:nvPr/>
        </p:nvSpPr>
        <p:spPr>
          <a:xfrm flipV="1">
            <a:off x="7761326" y="4298158"/>
            <a:ext cx="658731" cy="346846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07" name="Line"/>
          <p:cNvSpPr/>
          <p:nvPr/>
        </p:nvSpPr>
        <p:spPr>
          <a:xfrm>
            <a:off x="6766917" y="5751124"/>
            <a:ext cx="1" cy="879347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08" name="Line"/>
          <p:cNvSpPr/>
          <p:nvPr/>
        </p:nvSpPr>
        <p:spPr>
          <a:xfrm flipH="1" flipV="1">
            <a:off x="4790735" y="4021488"/>
            <a:ext cx="930704" cy="533948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09" name="Line"/>
          <p:cNvSpPr/>
          <p:nvPr/>
        </p:nvSpPr>
        <p:spPr>
          <a:xfrm flipH="1">
            <a:off x="4746920" y="5469835"/>
            <a:ext cx="1020181" cy="284887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1600" cap="all" spc="32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pic>
        <p:nvPicPr>
          <p:cNvPr id="210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83350" y="4876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31657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oil Texture"/>
          <p:cNvSpPr txBox="1">
            <a:spLocks noGrp="1"/>
          </p:cNvSpPr>
          <p:nvPr>
            <p:ph type="body" sz="quarter" idx="1"/>
          </p:nvPr>
        </p:nvSpPr>
        <p:spPr>
          <a:xfrm>
            <a:off x="520700" y="203200"/>
            <a:ext cx="11696651" cy="923132"/>
          </a:xfrm>
          <a:prstGeom prst="rect">
            <a:avLst/>
          </a:prstGeom>
        </p:spPr>
        <p:txBody>
          <a:bodyPr/>
          <a:lstStyle>
            <a:lvl1pPr algn="ctr" defTabSz="379475">
              <a:defRPr sz="4980" spc="99">
                <a:solidFill>
                  <a:srgbClr val="0433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Soil Texture</a:t>
            </a:r>
          </a:p>
        </p:txBody>
      </p:sp>
      <p:sp>
        <p:nvSpPr>
          <p:cNvPr id="213" name="Soil texture depends on the relative size of  soil particle.…"/>
          <p:cNvSpPr txBox="1"/>
          <p:nvPr/>
        </p:nvSpPr>
        <p:spPr>
          <a:xfrm>
            <a:off x="673100" y="1413197"/>
            <a:ext cx="5836395" cy="7395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just" defTabSz="241300">
              <a:spcBef>
                <a:spcPts val="2800"/>
              </a:spcBef>
              <a:defRPr sz="2700" spc="53">
                <a:solidFill>
                  <a:srgbClr val="000000"/>
                </a:solidFill>
              </a:defRPr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Soil texture depends on the relative size of  soil particle.</a:t>
            </a:r>
          </a:p>
          <a:p>
            <a:pPr marL="367392" indent="-367392" algn="just" defTabSz="241300">
              <a:spcBef>
                <a:spcPts val="2800"/>
              </a:spcBef>
              <a:buClr>
                <a:srgbClr val="9A958E"/>
              </a:buClr>
              <a:buSzPct val="30000"/>
              <a:buBlip>
                <a:blip r:embed="rId4"/>
              </a:buBlip>
              <a:defRPr sz="2700" spc="53">
                <a:solidFill>
                  <a:srgbClr val="000000"/>
                </a:solidFill>
              </a:defRPr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The bigger soil particle  </a:t>
            </a:r>
            <a:r>
              <a:rPr dirty="0"/>
              <a:t>-</a:t>
            </a:r>
            <a:r>
              <a:rPr dirty="0">
                <a:solidFill>
                  <a:srgbClr val="FF2600"/>
                </a:solidFill>
              </a:rPr>
              <a:t> </a:t>
            </a:r>
            <a:r>
              <a:rPr dirty="0"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rPr>
              <a:t>Sand </a:t>
            </a:r>
          </a:p>
          <a:p>
            <a:pPr marL="367392" indent="-367392" algn="just" defTabSz="241300">
              <a:spcBef>
                <a:spcPts val="2800"/>
              </a:spcBef>
              <a:buClr>
                <a:srgbClr val="9A958E"/>
              </a:buClr>
              <a:buSzPct val="30000"/>
              <a:buBlip>
                <a:blip r:embed="rId4"/>
              </a:buBlip>
              <a:defRPr sz="2700" spc="53">
                <a:solidFill>
                  <a:srgbClr val="000000"/>
                </a:solidFill>
              </a:defRPr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Smaller and smooth       </a:t>
            </a:r>
            <a:r>
              <a:rPr dirty="0"/>
              <a:t>-</a:t>
            </a:r>
            <a:r>
              <a:rPr dirty="0">
                <a:solidFill>
                  <a:srgbClr val="FF2600"/>
                </a:solidFill>
              </a:rPr>
              <a:t> </a:t>
            </a:r>
            <a:r>
              <a:rPr dirty="0"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rPr>
              <a:t>Clay</a:t>
            </a:r>
            <a:endParaRPr dirty="0">
              <a:latin typeface="Avenir Heavy"/>
              <a:ea typeface="Avenir Heavy"/>
              <a:cs typeface="Avenir Heavy"/>
              <a:sym typeface="Avenir Heavy"/>
            </a:endParaRPr>
          </a:p>
          <a:p>
            <a:pPr marL="367392" indent="-367392" algn="just" defTabSz="241300">
              <a:spcBef>
                <a:spcPts val="2800"/>
              </a:spcBef>
              <a:buClr>
                <a:srgbClr val="9A958E"/>
              </a:buClr>
              <a:buSzPct val="30000"/>
              <a:buBlip>
                <a:blip r:embed="rId4"/>
              </a:buBlip>
              <a:defRPr sz="2700" spc="53">
                <a:solidFill>
                  <a:srgbClr val="000000"/>
                </a:solidFill>
              </a:defRPr>
            </a:pPr>
            <a:r>
              <a:rPr dirty="0">
                <a:solidFill>
                  <a:schemeClr val="bg1">
                    <a:lumMod val="90000"/>
                    <a:lumOff val="10000"/>
                  </a:schemeClr>
                </a:solidFill>
              </a:rPr>
              <a:t>Intermediate  particles  </a:t>
            </a:r>
            <a:r>
              <a:rPr dirty="0"/>
              <a:t>- </a:t>
            </a:r>
            <a:r>
              <a:rPr dirty="0"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rPr>
              <a:t>Silt</a:t>
            </a:r>
            <a:endParaRPr dirty="0">
              <a:latin typeface="Avenir Heavy"/>
              <a:ea typeface="Avenir Heavy"/>
              <a:cs typeface="Avenir Heavy"/>
              <a:sym typeface="Avenir Heavy"/>
            </a:endParaRPr>
          </a:p>
          <a:p>
            <a:pPr algn="just" defTabSz="241300">
              <a:spcBef>
                <a:spcPts val="2800"/>
              </a:spcBef>
              <a:defRPr sz="2700" spc="53">
                <a:solidFill>
                  <a:srgbClr val="000000"/>
                </a:solidFill>
              </a:defRPr>
            </a:pPr>
            <a:endParaRPr dirty="0">
              <a:latin typeface="Avenir Heavy"/>
              <a:ea typeface="Avenir Heavy"/>
              <a:cs typeface="Avenir Heavy"/>
              <a:sym typeface="Avenir Heavy"/>
            </a:endParaRPr>
          </a:p>
        </p:txBody>
      </p:sp>
      <p:pic>
        <p:nvPicPr>
          <p:cNvPr id="214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328911" y="1356790"/>
            <a:ext cx="5418806" cy="7395779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15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3350" y="4876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66667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1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 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 /></Relationships>
</file>

<file path=ppt/theme/theme1.xml><?xml version="1.0" encoding="utf-8"?>
<a:theme xmlns:a="http://schemas.openxmlformats.org/drawingml/2006/main" name="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3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8">
  <a:themeElements>
    <a:clrScheme name="New_Template8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3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446</Words>
  <Application>Microsoft Office PowerPoint</Application>
  <PresentationFormat>Custom</PresentationFormat>
  <Paragraphs>80</Paragraphs>
  <Slides>13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New_Template8</vt:lpstr>
      <vt:lpstr>S    O    I    L</vt:lpstr>
      <vt:lpstr>What Is Soil</vt:lpstr>
      <vt:lpstr>Soil Formation </vt:lpstr>
      <vt:lpstr>Causes of Physical Weathering</vt:lpstr>
      <vt:lpstr>Causes of Chemical Weathering</vt:lpstr>
      <vt:lpstr>Soil Profile</vt:lpstr>
      <vt:lpstr>Soil Horizon</vt:lpstr>
      <vt:lpstr>PowerPoint Presentation</vt:lpstr>
      <vt:lpstr>PowerPoint Presentation</vt:lpstr>
      <vt:lpstr>PowerPoint Presentation</vt:lpstr>
      <vt:lpstr>Composition of soil</vt:lpstr>
      <vt:lpstr>Natures  plough  man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    O    I    L</dc:title>
  <cp:lastModifiedBy>Unknown User</cp:lastModifiedBy>
  <cp:revision>3</cp:revision>
  <dcterms:modified xsi:type="dcterms:W3CDTF">2020-04-27T09:17:24Z</dcterms:modified>
</cp:coreProperties>
</file>