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1pPr>
    <a:lvl2pPr marL="0" marR="0" indent="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2pPr>
    <a:lvl3pPr marL="0" marR="0" indent="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3pPr>
    <a:lvl4pPr marL="0" marR="0" indent="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4pPr>
    <a:lvl5pPr marL="0" marR="0" indent="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5pPr>
    <a:lvl6pPr marL="0" marR="0" indent="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6pPr>
    <a:lvl7pPr marL="0" marR="0" indent="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7pPr>
    <a:lvl8pPr marL="0" marR="0" indent="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8pPr>
    <a:lvl9pPr marL="0" marR="0" indent="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217956"/>
              <a:satOff val="14368"/>
              <a:lumOff val="17764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CEEEE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571091"/>
              <a:satOff val="15926"/>
              <a:lumOff val="22314"/>
            </a:schemeClr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45B43B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45B43B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9036"/>
              <a:lumOff val="17111"/>
            </a:schemeClr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BD17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8A2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CEEEF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32C5B9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240640"/>
                  <a:satOff val="2542"/>
                  <a:lumOff val="-13198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240640"/>
              <a:satOff val="2542"/>
              <a:lumOff val="-13198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F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13" hasCustomPrompt="1"/>
          </p:nvPr>
        </p:nvSpPr>
        <p:spPr>
          <a:xfrm>
            <a:off x="1219200" y="11986162"/>
            <a:ext cx="21945599" cy="605791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29" sz="30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</p:spPr>
        <p:txBody>
          <a:bodyPr anchor="b"/>
          <a:lstStyle>
            <a:lvl1pPr>
              <a:defRPr spc="-128" sz="128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19200" y="7567579"/>
            <a:ext cx="21945600" cy="225059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idx="1" hasCustomPrompt="1"/>
          </p:nvPr>
        </p:nvSpPr>
        <p:spPr>
          <a:xfrm>
            <a:off x="1219200" y="3251200"/>
            <a:ext cx="21945600" cy="6604000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1pPr>
            <a:lvl2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2pPr>
            <a:lvl3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3pPr>
            <a:lvl4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4pPr>
            <a:lvl5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/>
          <p:nvPr>
            <p:ph type="body" sz="quarter" idx="13" hasCustomPrompt="1"/>
          </p:nvPr>
        </p:nvSpPr>
        <p:spPr>
          <a:xfrm>
            <a:off x="1219200" y="8462239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Fact information</a:t>
            </a:r>
          </a:p>
        </p:txBody>
      </p:sp>
      <p:sp>
        <p:nvSpPr>
          <p:cNvPr id="107" name="Body Level One…"/>
          <p:cNvSpPr txBox="1"/>
          <p:nvPr>
            <p:ph type="body" sz="half" idx="1" hasCustomPrompt="1"/>
          </p:nvPr>
        </p:nvSpPr>
        <p:spPr>
          <a:xfrm>
            <a:off x="1219200" y="4214484"/>
            <a:ext cx="21945600" cy="4269708"/>
          </a:xfrm>
          <a:prstGeom prst="rect">
            <a:avLst/>
          </a:prstGeom>
        </p:spPr>
        <p:txBody>
          <a:bodyPr anchor="b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1pPr>
            <a:lvl2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2pPr>
            <a:lvl3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3pPr>
            <a:lvl4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4pPr>
            <a:lvl5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13" hasCustomPrompt="1"/>
          </p:nvPr>
        </p:nvSpPr>
        <p:spPr>
          <a:xfrm>
            <a:off x="1219200" y="11100053"/>
            <a:ext cx="21945602" cy="832613"/>
          </a:xfrm>
          <a:prstGeom prst="rect">
            <a:avLst/>
          </a:prstGeom>
        </p:spPr>
        <p:txBody>
          <a:bodyPr anchor="ctr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219200" y="4178300"/>
            <a:ext cx="21945600" cy="4416425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1pPr>
            <a:lvl2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2pPr>
            <a:lvl3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3pPr>
            <a:lvl4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4pPr>
            <a:lvl5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941297804_1296x1457.jpg"/>
          <p:cNvSpPr/>
          <p:nvPr>
            <p:ph type="pic" sz="quarter" idx="13"/>
          </p:nvPr>
        </p:nvSpPr>
        <p:spPr>
          <a:xfrm>
            <a:off x="15744825" y="5581752"/>
            <a:ext cx="7365408" cy="82804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915009552_2264x1509.jpg"/>
          <p:cNvSpPr/>
          <p:nvPr>
            <p:ph type="pic" sz="quarter" idx="14"/>
          </p:nvPr>
        </p:nvSpPr>
        <p:spPr>
          <a:xfrm>
            <a:off x="15363825" y="1270000"/>
            <a:ext cx="8115300" cy="540900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740519873_3318x2212.jpg"/>
          <p:cNvSpPr/>
          <p:nvPr>
            <p:ph type="pic" idx="15"/>
          </p:nvPr>
        </p:nvSpPr>
        <p:spPr>
          <a:xfrm>
            <a:off x="-63500" y="1270000"/>
            <a:ext cx="167640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740519873_3318x2212.jpg"/>
          <p:cNvSpPr/>
          <p:nvPr>
            <p:ph type="pic" idx="13"/>
          </p:nvPr>
        </p:nvSpPr>
        <p:spPr>
          <a:xfrm>
            <a:off x="1270000" y="-423334"/>
            <a:ext cx="21844000" cy="1456266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740519873_3318x2212.jpg"/>
          <p:cNvSpPr/>
          <p:nvPr>
            <p:ph type="pic" idx="13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</p:spPr>
        <p:txBody>
          <a:bodyPr anchor="b"/>
          <a:lstStyle>
            <a:lvl1pPr>
              <a:defRPr spc="-128" sz="12800">
                <a:solidFill>
                  <a:srgbClr val="FFFFFF"/>
                </a:solidFill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Body Level One…"/>
          <p:cNvSpPr txBox="1"/>
          <p:nvPr>
            <p:ph type="body" sz="quarter" idx="1" hasCustomPrompt="1"/>
          </p:nvPr>
        </p:nvSpPr>
        <p:spPr>
          <a:xfrm>
            <a:off x="1219200" y="7569200"/>
            <a:ext cx="21945600" cy="2252112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Author and Date"/>
          <p:cNvSpPr txBox="1"/>
          <p:nvPr>
            <p:ph type="body" sz="quarter" idx="14" hasCustomPrompt="1"/>
          </p:nvPr>
        </p:nvSpPr>
        <p:spPr>
          <a:xfrm>
            <a:off x="1219200" y="11988800"/>
            <a:ext cx="21945602" cy="605791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29" sz="30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Title"/>
          <p:cNvSpPr txBox="1"/>
          <p:nvPr>
            <p:ph type="title" hasCustomPrompt="1"/>
          </p:nvPr>
        </p:nvSpPr>
        <p:spPr>
          <a:xfrm>
            <a:off x="1215495" y="4585102"/>
            <a:ext cx="9757338" cy="2540001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3" name="Image"/>
          <p:cNvSpPr/>
          <p:nvPr>
            <p:ph type="pic" idx="13"/>
          </p:nvPr>
        </p:nvSpPr>
        <p:spPr>
          <a:xfrm>
            <a:off x="9283700" y="1270000"/>
            <a:ext cx="167513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19200" y="7016750"/>
            <a:ext cx="9753600" cy="5416550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4" name="Slide Subtitle"/>
          <p:cNvSpPr txBox="1"/>
          <p:nvPr>
            <p:ph type="body" sz="quarter" idx="13" hasCustomPrompt="1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xfrm>
            <a:off x="1219200" y="4013200"/>
            <a:ext cx="21945600" cy="8487148"/>
          </a:xfrm>
          <a:prstGeom prst="rect">
            <a:avLst/>
          </a:prstGeom>
        </p:spPr>
        <p:txBody>
          <a:bodyPr numCol="2" spcCol="2558384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/>
          <p:nvPr>
            <p:ph type="title" hasCustomPrompt="1"/>
          </p:nvPr>
        </p:nvSpPr>
        <p:spPr>
          <a:xfrm>
            <a:off x="1219200" y="774700"/>
            <a:ext cx="9753600" cy="16002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1" name="Image"/>
          <p:cNvSpPr/>
          <p:nvPr>
            <p:ph type="pic" idx="13"/>
          </p:nvPr>
        </p:nvSpPr>
        <p:spPr>
          <a:xfrm>
            <a:off x="12192644" y="718588"/>
            <a:ext cx="10972801" cy="1232962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2" name="Slide Subtitle"/>
          <p:cNvSpPr txBox="1"/>
          <p:nvPr>
            <p:ph type="body" sz="quarter" idx="14" hasCustomPrompt="1"/>
          </p:nvPr>
        </p:nvSpPr>
        <p:spPr>
          <a:xfrm>
            <a:off x="1219200" y="2387600"/>
            <a:ext cx="9757569" cy="832612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63" name="Body Level One…"/>
          <p:cNvSpPr txBox="1"/>
          <p:nvPr>
            <p:ph type="body" sz="half" idx="1" hasCustomPrompt="1"/>
          </p:nvPr>
        </p:nvSpPr>
        <p:spPr>
          <a:xfrm>
            <a:off x="1219200" y="4023221"/>
            <a:ext cx="9757569" cy="8384679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xfrm>
            <a:off x="1200403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19200" y="3242270"/>
            <a:ext cx="21945600" cy="6604001"/>
          </a:xfrm>
          <a:prstGeom prst="rect">
            <a:avLst/>
          </a:prstGeom>
        </p:spPr>
        <p:txBody>
          <a:bodyPr anchor="ctr"/>
          <a:lstStyle>
            <a:lvl1pPr>
              <a:defRPr spc="0" sz="12800"/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13" hasCustomPrompt="1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Body Level One…"/>
          <p:cNvSpPr txBox="1"/>
          <p:nvPr>
            <p:ph type="body" idx="1" hasCustomPrompt="1"/>
          </p:nvPr>
        </p:nvSpPr>
        <p:spPr>
          <a:xfrm>
            <a:off x="1219200" y="4013200"/>
            <a:ext cx="21945600" cy="838554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1pPr>
            <a:lvl2pPr marL="0" indent="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2pPr>
            <a:lvl3pPr marL="0" indent="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3pPr>
            <a:lvl4pPr marL="0" indent="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4pPr>
            <a:lvl5pPr marL="0" indent="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0" name="Agenda Subtitle"/>
          <p:cNvSpPr txBox="1"/>
          <p:nvPr>
            <p:ph type="body" sz="quarter" idx="13" hasCustomPrompt="1"/>
          </p:nvPr>
        </p:nvSpPr>
        <p:spPr>
          <a:xfrm>
            <a:off x="1219200" y="2387115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Agenda Subtitle</a:t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19200" y="774700"/>
            <a:ext cx="21945600" cy="172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19200" y="4013200"/>
            <a:ext cx="21948577" cy="848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97689" y="12700000"/>
            <a:ext cx="388621" cy="42926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2000">
                <a:solidFill>
                  <a:srgbClr val="5E5E5E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1pPr>
      <a:lvl2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2pPr>
      <a:lvl3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3pPr>
      <a:lvl4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4pPr>
      <a:lvl5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5pPr>
      <a:lvl6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6pPr>
      <a:lvl7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7pPr>
      <a:lvl8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8pPr>
      <a:lvl9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9pPr>
    </p:titleStyle>
    <p:bodyStyle>
      <a:lvl1pPr marL="5461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1pPr>
      <a:lvl2pPr marL="10922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2pPr>
      <a:lvl3pPr marL="16383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3pPr>
      <a:lvl4pPr marL="21844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4pPr>
      <a:lvl5pPr marL="27305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5pPr>
      <a:lvl6pPr marL="32766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6pPr>
      <a:lvl7pPr marL="38227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7pPr>
      <a:lvl8pPr marL="43688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8pPr>
      <a:lvl9pPr marL="49149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15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18.png"/><Relationship Id="rId5" Type="http://schemas.openxmlformats.org/officeDocument/2006/relationships/image" Target="../media/image15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1.png"/><Relationship Id="rId5" Type="http://schemas.openxmlformats.org/officeDocument/2006/relationships/image" Target="../media/image15.png"/><Relationship Id="rId6" Type="http://schemas.openxmlformats.org/officeDocument/2006/relationships/image" Target="../media/image25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9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.jpeg"/><Relationship Id="rId6" Type="http://schemas.openxmlformats.org/officeDocument/2006/relationships/image" Target="../media/image2.jpeg"/><Relationship Id="rId7" Type="http://schemas.openxmlformats.org/officeDocument/2006/relationships/image" Target="../media/image18.png"/><Relationship Id="rId8" Type="http://schemas.openxmlformats.org/officeDocument/2006/relationships/image" Target="../media/image19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By- Rajnish Mani Pandey…"/>
          <p:cNvSpPr txBox="1"/>
          <p:nvPr>
            <p:ph type="body" idx="13"/>
          </p:nvPr>
        </p:nvSpPr>
        <p:spPr>
          <a:xfrm>
            <a:off x="975792" y="11161210"/>
            <a:ext cx="21945600" cy="225555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By- Rajnish Mani Pandey </a:t>
            </a:r>
          </a:p>
          <a:p>
            <a:pPr/>
            <a:r>
              <a:t>DIET U.S. Nagar</a:t>
            </a:r>
          </a:p>
        </p:txBody>
      </p:sp>
      <p:sp>
        <p:nvSpPr>
          <p:cNvPr id="152" name="Components of Food"/>
          <p:cNvSpPr txBox="1"/>
          <p:nvPr>
            <p:ph type="ctrTitle"/>
          </p:nvPr>
        </p:nvSpPr>
        <p:spPr>
          <a:xfrm>
            <a:off x="1219200" y="-1730525"/>
            <a:ext cx="21945600" cy="4267201"/>
          </a:xfrm>
          <a:prstGeom prst="rect">
            <a:avLst/>
          </a:prstGeom>
        </p:spPr>
        <p:txBody>
          <a:bodyPr/>
          <a:lstStyle/>
          <a:p>
            <a:pPr/>
            <a:r>
              <a:t>Components of Food</a:t>
            </a:r>
          </a:p>
        </p:txBody>
      </p:sp>
      <p:pic>
        <p:nvPicPr>
          <p:cNvPr id="153" name="D57545B3-D61B-4774-BFA6-3C42BE18A5E1-L0-001.png" descr="D57545B3-D61B-4774-BFA6-3C42BE18A5E1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72907" y="2414645"/>
            <a:ext cx="15038186" cy="82710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ources of fa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Sources of fat</a:t>
            </a:r>
          </a:p>
        </p:txBody>
      </p:sp>
      <p:sp>
        <p:nvSpPr>
          <p:cNvPr id="204" name="Butter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Butter</a:t>
            </a:r>
          </a:p>
          <a:p>
            <a:pPr/>
            <a:r>
              <a:t>Ghee</a:t>
            </a:r>
          </a:p>
          <a:p>
            <a:pPr/>
            <a:r>
              <a:t>Milk</a:t>
            </a:r>
          </a:p>
          <a:p>
            <a:pPr/>
            <a:r>
              <a:t>Yogurt </a:t>
            </a:r>
          </a:p>
          <a:p>
            <a:pPr/>
            <a:r>
              <a:t>Nuts</a:t>
            </a:r>
          </a:p>
          <a:p>
            <a:pPr/>
            <a:r>
              <a:t>Oils</a:t>
            </a:r>
          </a:p>
          <a:p>
            <a:pPr/>
            <a:r>
              <a:t>Egg yolk</a:t>
            </a:r>
          </a:p>
        </p:txBody>
      </p:sp>
      <p:pic>
        <p:nvPicPr>
          <p:cNvPr id="205" name="41E6C8DA-5B01-47C8-835B-CC8374F9D240-L0-001.png" descr="41E6C8DA-5B01-47C8-835B-CC8374F9D240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98080" y="2360069"/>
            <a:ext cx="7050461" cy="4435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A1ADC273-8651-42DA-93E0-2BCD37BD8696-L0-001.png" descr="A1ADC273-8651-42DA-93E0-2BCD37BD8696-L0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6270" y="2777167"/>
            <a:ext cx="2805402" cy="36017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960B4C03-2538-4AE7-9194-2971D0D4E5E6-L0-001.png" descr="960B4C03-2538-4AE7-9194-2971D0D4E5E6-L0-00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97378" y="7552222"/>
            <a:ext cx="4070503" cy="3797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0FA97B8B-C84D-4EA8-911B-DF8D36FE9187-L0-001.png" descr="0FA97B8B-C84D-4EA8-911B-DF8D36FE9187-L0-00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364029" y="6423819"/>
            <a:ext cx="3655942" cy="60538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6EE0D2F3-08AF-4575-8FF6-9D9861DE89B6-L0-001.png" descr="6EE0D2F3-08AF-4575-8FF6-9D9861DE89B6-L0-001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081737" y="7054870"/>
            <a:ext cx="4452733" cy="60504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D3E3A043-A83D-4F2A-8A73-8A0BBE51DCF4-L0-001.png" descr="D3E3A043-A83D-4F2A-8A73-8A0BBE51DCF4-L0-001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472560" y="629351"/>
            <a:ext cx="2937139" cy="58742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Vitami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Vitamin</a:t>
            </a:r>
          </a:p>
        </p:txBody>
      </p:sp>
      <p:sp>
        <p:nvSpPr>
          <p:cNvPr id="213" name="Vitamins are essential for growth and maintenance of our body.…"/>
          <p:cNvSpPr txBox="1"/>
          <p:nvPr>
            <p:ph type="body" idx="1"/>
          </p:nvPr>
        </p:nvSpPr>
        <p:spPr>
          <a:xfrm>
            <a:off x="1217711" y="2801836"/>
            <a:ext cx="21948578" cy="9884281"/>
          </a:xfrm>
          <a:prstGeom prst="rect">
            <a:avLst/>
          </a:prstGeom>
        </p:spPr>
        <p:txBody>
          <a:bodyPr/>
          <a:lstStyle/>
          <a:p>
            <a:pPr/>
            <a:r>
              <a:t>Vitamins are essential for </a:t>
            </a:r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growth</a:t>
            </a:r>
            <a:r>
              <a:t> and </a:t>
            </a:r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maintenance</a:t>
            </a:r>
            <a:r>
              <a:t> of our body.</a:t>
            </a:r>
          </a:p>
          <a:p>
            <a:pPr/>
            <a:r>
              <a:t>Vitamin helps us to fight against infection.</a:t>
            </a:r>
          </a:p>
          <a:p>
            <a:pPr/>
            <a:r>
              <a:t>There are different types of vitamins </a:t>
            </a:r>
          </a:p>
          <a:p>
            <a:pPr/>
            <a:r>
              <a:t>Vitamin A</a:t>
            </a:r>
          </a:p>
          <a:p>
            <a:pPr/>
            <a:r>
              <a:t>Vitamin B</a:t>
            </a:r>
          </a:p>
          <a:p>
            <a:pPr/>
            <a:r>
              <a:t>Vitamin C</a:t>
            </a:r>
          </a:p>
          <a:p>
            <a:pPr/>
            <a:r>
              <a:t>Vitamin D</a:t>
            </a:r>
          </a:p>
          <a:p>
            <a:pPr/>
            <a:r>
              <a:t>Vitamin E</a:t>
            </a:r>
          </a:p>
          <a:p>
            <a:pPr/>
            <a:r>
              <a:t>Vitamin K</a:t>
            </a:r>
          </a:p>
        </p:txBody>
      </p:sp>
      <p:sp>
        <p:nvSpPr>
          <p:cNvPr id="214" name="Arrow"/>
          <p:cNvSpPr/>
          <p:nvPr/>
        </p:nvSpPr>
        <p:spPr>
          <a:xfrm>
            <a:off x="11184246" y="4797804"/>
            <a:ext cx="3310065" cy="993315"/>
          </a:xfrm>
          <a:prstGeom prst="rightArrow">
            <a:avLst>
              <a:gd name="adj1" fmla="val 32000"/>
              <a:gd name="adj2" fmla="val 122741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pic>
        <p:nvPicPr>
          <p:cNvPr id="215" name="8AAD52AF-A987-49D9-A001-8A634C618B02-L0-001.png" descr="8AAD52AF-A987-49D9-A001-8A634C618B02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792973" y="2723248"/>
            <a:ext cx="6483615" cy="75998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ources of Vitami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Sources of Vitamins</a:t>
            </a:r>
          </a:p>
        </p:txBody>
      </p:sp>
      <p:sp>
        <p:nvSpPr>
          <p:cNvPr id="218" name="Vegetable…"/>
          <p:cNvSpPr txBox="1"/>
          <p:nvPr>
            <p:ph type="body" idx="1"/>
          </p:nvPr>
        </p:nvSpPr>
        <p:spPr>
          <a:xfrm>
            <a:off x="1219200" y="2665523"/>
            <a:ext cx="21948577" cy="10426273"/>
          </a:xfrm>
          <a:prstGeom prst="rect">
            <a:avLst/>
          </a:prstGeom>
        </p:spPr>
        <p:txBody>
          <a:bodyPr/>
          <a:lstStyle/>
          <a:p>
            <a:pPr/>
            <a:r>
              <a:t>Vegetable</a:t>
            </a:r>
          </a:p>
          <a:p>
            <a:pPr/>
            <a:r>
              <a:t>Fruits</a:t>
            </a:r>
          </a:p>
          <a:p>
            <a:pPr/>
            <a:r>
              <a:t>Fish</a:t>
            </a:r>
          </a:p>
          <a:p>
            <a:pPr/>
            <a:r>
              <a:t>Meat</a:t>
            </a:r>
          </a:p>
          <a:p>
            <a:pPr/>
            <a:r>
              <a:t>Juices</a:t>
            </a:r>
          </a:p>
          <a:p>
            <a:pPr/>
            <a:r>
              <a:t>Whole grains</a:t>
            </a:r>
          </a:p>
          <a:p>
            <a:pPr/>
            <a:r>
              <a:t>Dairy products</a:t>
            </a:r>
          </a:p>
        </p:txBody>
      </p:sp>
      <p:pic>
        <p:nvPicPr>
          <p:cNvPr id="219" name="8403BE88-E730-4254-A011-549D7EDFCFAB-L0-001.png" descr="8403BE88-E730-4254-A011-549D7EDFCFAB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045720" y="70419"/>
            <a:ext cx="6211919" cy="49501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D7BC80D6-2843-4A50-B8EF-88C761FEBBCA-L0-001.png" descr="D7BC80D6-2843-4A50-B8EF-88C761FEBBCA-L0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71382" y="6113555"/>
            <a:ext cx="4451509" cy="29352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B908451A-FE82-442D-BE4F-E996CCCFD1D4-L0-001.png" descr="B908451A-FE82-442D-BE4F-E996CCCFD1D4-L0-00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56493" y="2171959"/>
            <a:ext cx="7785428" cy="38927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D3E3A043-A83D-4F2A-8A73-8A0BBE51DCF4-L0-001.png" descr="D3E3A043-A83D-4F2A-8A73-8A0BBE51DCF4-L0-00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202477" y="2422964"/>
            <a:ext cx="2571329" cy="51426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CEFAFCE1-5FE1-46E5-B631-625F822FDFED-L0-001.png" descr="CEFAFCE1-5FE1-46E5-B631-625F822FDFED-L0-001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9272463" y="5122541"/>
            <a:ext cx="4056724" cy="49172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D77E65B6-F15A-41E1-9B77-869DCA1056B0-L0-001.png" descr="D77E65B6-F15A-41E1-9B77-869DCA1056B0-L0-001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480384" y="8989469"/>
            <a:ext cx="6385308" cy="3606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AF95E444-5FF0-481A-B2EE-9794C5C18BA1-L0-001.png" descr="AF95E444-5FF0-481A-B2EE-9794C5C18BA1-L0-001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5306639" y="6680177"/>
            <a:ext cx="4277938" cy="64118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Mineral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Minerals </a:t>
            </a:r>
          </a:p>
        </p:txBody>
      </p:sp>
      <p:sp>
        <p:nvSpPr>
          <p:cNvPr id="228" name="Minerals are required for our body in small quantities.…"/>
          <p:cNvSpPr txBox="1"/>
          <p:nvPr>
            <p:ph type="body" idx="1"/>
          </p:nvPr>
        </p:nvSpPr>
        <p:spPr>
          <a:xfrm>
            <a:off x="1219200" y="3242410"/>
            <a:ext cx="21948577" cy="9254390"/>
          </a:xfrm>
          <a:prstGeom prst="rect">
            <a:avLst/>
          </a:prstGeom>
        </p:spPr>
        <p:txBody>
          <a:bodyPr/>
          <a:lstStyle/>
          <a:p>
            <a:pPr marL="529717" indent="-529717" defTabSz="2365188">
              <a:spcBef>
                <a:spcPts val="2300"/>
              </a:spcBef>
              <a:defRPr sz="4268"/>
            </a:pPr>
            <a:r>
              <a:t>Minerals are required for our body in small quantities.</a:t>
            </a:r>
          </a:p>
          <a:p>
            <a:pPr marL="529717" indent="-529717" defTabSz="2365188">
              <a:spcBef>
                <a:spcPts val="2300"/>
              </a:spcBef>
              <a:defRPr sz="4268"/>
            </a:pPr>
            <a:r>
              <a:t>Minerals help body to </a:t>
            </a:r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grow</a:t>
            </a:r>
            <a:r>
              <a:t>, </a:t>
            </a:r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develop</a:t>
            </a:r>
            <a:r>
              <a:t> and stay </a:t>
            </a:r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healthy</a:t>
            </a:r>
            <a:r>
              <a:t>.</a:t>
            </a:r>
          </a:p>
          <a:p>
            <a:pPr marL="529717" indent="-529717" defTabSz="2365188">
              <a:spcBef>
                <a:spcPts val="2300"/>
              </a:spcBef>
              <a:defRPr sz="4268"/>
            </a:pPr>
            <a:r>
              <a:t>Some common minerals </a:t>
            </a:r>
          </a:p>
          <a:p>
            <a:pPr marL="529717" indent="-529717" defTabSz="2365188">
              <a:spcBef>
                <a:spcPts val="2300"/>
              </a:spcBef>
              <a:defRPr sz="4268"/>
            </a:pPr>
            <a:r>
              <a:t>Iron</a:t>
            </a:r>
          </a:p>
          <a:p>
            <a:pPr marL="529717" indent="-529717" defTabSz="2365188">
              <a:spcBef>
                <a:spcPts val="2300"/>
              </a:spcBef>
              <a:defRPr sz="4268"/>
            </a:pPr>
            <a:r>
              <a:t>Iodine</a:t>
            </a:r>
          </a:p>
          <a:p>
            <a:pPr marL="529717" indent="-529717" defTabSz="2365188">
              <a:spcBef>
                <a:spcPts val="2300"/>
              </a:spcBef>
              <a:defRPr sz="4268"/>
            </a:pPr>
            <a:r>
              <a:t>Calcium</a:t>
            </a:r>
          </a:p>
          <a:p>
            <a:pPr marL="529717" indent="-529717" defTabSz="2365188">
              <a:spcBef>
                <a:spcPts val="2300"/>
              </a:spcBef>
              <a:defRPr sz="4268"/>
            </a:pPr>
            <a:r>
              <a:t>Phosphorus </a:t>
            </a:r>
          </a:p>
          <a:p>
            <a:pPr marL="529717" indent="-529717" defTabSz="2365188">
              <a:spcBef>
                <a:spcPts val="2300"/>
              </a:spcBef>
              <a:defRPr sz="4268"/>
            </a:pPr>
            <a:r>
              <a:t>Sodium </a:t>
            </a:r>
          </a:p>
          <a:p>
            <a:pPr marL="529717" indent="-529717" defTabSz="2365188">
              <a:spcBef>
                <a:spcPts val="2300"/>
              </a:spcBef>
              <a:defRPr sz="4268"/>
            </a:pPr>
            <a:r>
              <a:t>Potassium </a:t>
            </a:r>
          </a:p>
        </p:txBody>
      </p:sp>
      <p:sp>
        <p:nvSpPr>
          <p:cNvPr id="229" name="Arrow"/>
          <p:cNvSpPr/>
          <p:nvPr/>
        </p:nvSpPr>
        <p:spPr>
          <a:xfrm>
            <a:off x="7921047" y="5119159"/>
            <a:ext cx="3349218" cy="1377618"/>
          </a:xfrm>
          <a:prstGeom prst="rightArrow">
            <a:avLst>
              <a:gd name="adj1" fmla="val 32000"/>
              <a:gd name="adj2" fmla="val 88501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pic>
        <p:nvPicPr>
          <p:cNvPr id="230" name="130F357E-41A7-4F58-A76B-F0B8B22F76D9-L0-001.png" descr="130F357E-41A7-4F58-A76B-F0B8B22F76D9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81089" y="1298172"/>
            <a:ext cx="5656967" cy="98382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ources of minerals"/>
          <p:cNvSpPr txBox="1"/>
          <p:nvPr>
            <p:ph type="title"/>
          </p:nvPr>
        </p:nvSpPr>
        <p:spPr>
          <a:xfrm>
            <a:off x="1219200" y="260840"/>
            <a:ext cx="21945600" cy="1727201"/>
          </a:xfrm>
          <a:prstGeom prst="rect">
            <a:avLst/>
          </a:prstGeom>
        </p:spPr>
        <p:txBody>
          <a:bodyPr/>
          <a:lstStyle/>
          <a:p>
            <a:pPr/>
            <a:r>
              <a:t>Sources of minerals </a:t>
            </a:r>
          </a:p>
        </p:txBody>
      </p:sp>
      <p:sp>
        <p:nvSpPr>
          <p:cNvPr id="233" name="Salt…"/>
          <p:cNvSpPr txBox="1"/>
          <p:nvPr>
            <p:ph type="body" idx="1"/>
          </p:nvPr>
        </p:nvSpPr>
        <p:spPr>
          <a:xfrm>
            <a:off x="1219200" y="3242410"/>
            <a:ext cx="21948577" cy="9254390"/>
          </a:xfrm>
          <a:prstGeom prst="rect">
            <a:avLst/>
          </a:prstGeom>
        </p:spPr>
        <p:txBody>
          <a:bodyPr/>
          <a:lstStyle/>
          <a:p>
            <a:pPr/>
            <a:r>
              <a:t>Salt</a:t>
            </a:r>
          </a:p>
          <a:p>
            <a:pPr/>
            <a:r>
              <a:t>Leafy vegetables </a:t>
            </a:r>
          </a:p>
          <a:p>
            <a:pPr/>
            <a:r>
              <a:t>Fruits</a:t>
            </a:r>
          </a:p>
          <a:p>
            <a:pPr/>
            <a:r>
              <a:t>Legumes</a:t>
            </a:r>
          </a:p>
          <a:p>
            <a:pPr/>
            <a:r>
              <a:t>Milk</a:t>
            </a:r>
          </a:p>
          <a:p>
            <a:pPr/>
            <a:r>
              <a:t>Fish </a:t>
            </a:r>
          </a:p>
          <a:p>
            <a:pPr/>
            <a:r>
              <a:t>Meat</a:t>
            </a:r>
          </a:p>
        </p:txBody>
      </p:sp>
      <p:pic>
        <p:nvPicPr>
          <p:cNvPr id="234" name="130F357E-41A7-4F58-A76B-F0B8B22F76D9-L0-001.png" descr="130F357E-41A7-4F58-A76B-F0B8B22F76D9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09302" y="2513180"/>
            <a:ext cx="4082581" cy="7100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332CDE87-CB81-468B-80EC-D9C46D61B0EA-L0-001.png" descr="332CDE87-CB81-468B-80EC-D9C46D61B0EA-L0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24371" y="2119882"/>
            <a:ext cx="7256940" cy="71605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AF95E444-5FF0-481A-B2EE-9794C5C18BA1-L0-001.png" descr="AF95E444-5FF0-481A-B2EE-9794C5C18BA1-L0-00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140251" y="108181"/>
            <a:ext cx="4752174" cy="71226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D3E3A043-A83D-4F2A-8A73-8A0BBE51DCF4-L0-001.png" descr="D3E3A043-A83D-4F2A-8A73-8A0BBE51DCF4-L0-00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935411" y="6436770"/>
            <a:ext cx="3431367" cy="68627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6EE0D2F3-08AF-4575-8FF6-9D9861DE89B6-L0-001.png" descr="6EE0D2F3-08AF-4575-8FF6-9D9861DE89B6-L0-001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9207123" y="7432745"/>
            <a:ext cx="4207709" cy="57174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1E1E4755-28E5-4E0D-A5A6-C1581C999D3D-L0-001.png" descr="1E1E4755-28E5-4E0D-A5A6-C1581C999D3D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30853" y="0"/>
            <a:ext cx="6922294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Food"/>
          <p:cNvSpPr txBox="1"/>
          <p:nvPr>
            <p:ph type="title"/>
          </p:nvPr>
        </p:nvSpPr>
        <p:spPr>
          <a:xfrm>
            <a:off x="867611" y="152659"/>
            <a:ext cx="21945601" cy="1727201"/>
          </a:xfrm>
          <a:prstGeom prst="rect">
            <a:avLst/>
          </a:prstGeom>
        </p:spPr>
        <p:txBody>
          <a:bodyPr/>
          <a:lstStyle/>
          <a:p>
            <a:pPr/>
            <a:r>
              <a:t>Food</a:t>
            </a:r>
          </a:p>
        </p:txBody>
      </p:sp>
      <p:sp>
        <p:nvSpPr>
          <p:cNvPr id="156" name="Chinki, Minki and Chintu want to play.…"/>
          <p:cNvSpPr txBox="1"/>
          <p:nvPr>
            <p:ph type="body" idx="1"/>
          </p:nvPr>
        </p:nvSpPr>
        <p:spPr>
          <a:xfrm>
            <a:off x="1217711" y="2674460"/>
            <a:ext cx="21948578" cy="9822340"/>
          </a:xfrm>
          <a:prstGeom prst="rect">
            <a:avLst/>
          </a:prstGeom>
        </p:spPr>
        <p:txBody>
          <a:bodyPr/>
          <a:lstStyle/>
          <a:p>
            <a:pPr/>
            <a:r>
              <a:t>Chinki, Minki and Chintu want to play.</a:t>
            </a:r>
          </a:p>
          <a:p>
            <a:pPr/>
            <a:r>
              <a:t>For playing they need                 </a:t>
            </a:r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Energy</a:t>
            </a:r>
            <a:r>
              <a:t> </a:t>
            </a:r>
          </a:p>
          <a:p>
            <a:pPr/>
            <a:r>
              <a:t>From where they will get energy? </a:t>
            </a:r>
          </a:p>
          <a:p>
            <a:pPr/>
            <a:r>
              <a:t>They will get energy from </a:t>
            </a:r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“Food”.</a:t>
            </a:r>
          </a:p>
        </p:txBody>
      </p:sp>
      <p:pic>
        <p:nvPicPr>
          <p:cNvPr id="157" name="DAACE115-CE73-4A41-B189-099530ED87D7-L0-001.png" descr="DAACE115-CE73-4A41-B189-099530ED87D7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454785" y="594659"/>
            <a:ext cx="9650542" cy="7343459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Arrow"/>
          <p:cNvSpPr/>
          <p:nvPr/>
        </p:nvSpPr>
        <p:spPr>
          <a:xfrm>
            <a:off x="7485619" y="3859864"/>
            <a:ext cx="1877955" cy="8130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577" y="7344"/>
                </a:moveTo>
                <a:lnTo>
                  <a:pt x="7577" y="0"/>
                </a:lnTo>
                <a:lnTo>
                  <a:pt x="21600" y="10800"/>
                </a:lnTo>
                <a:lnTo>
                  <a:pt x="7577" y="21600"/>
                </a:lnTo>
                <a:lnTo>
                  <a:pt x="7577" y="14256"/>
                </a:lnTo>
                <a:lnTo>
                  <a:pt x="0" y="14256"/>
                </a:lnTo>
                <a:lnTo>
                  <a:pt x="0" y="7344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pic>
        <p:nvPicPr>
          <p:cNvPr id="159" name="3F0E0BBD-B5EF-4B23-ACE1-75C7AC85D6BE-L0-001.png" descr="3F0E0BBD-B5EF-4B23-ACE1-75C7AC85D6BE-L0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15393" y="4597693"/>
            <a:ext cx="1626340" cy="21820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8787F9B5-E24D-496C-B7FD-58067C14599C-L0-001.png" descr="8787F9B5-E24D-496C-B7FD-58067C14599C-L0-00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57841" y="7171494"/>
            <a:ext cx="7882101" cy="58068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E247B124-4350-4B13-91B8-2435525977D7-L0-001.png" descr="E247B124-4350-4B13-91B8-2435525977D7-L0-00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34931" y="7891900"/>
            <a:ext cx="6135679" cy="33027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What is food?"/>
          <p:cNvSpPr txBox="1"/>
          <p:nvPr>
            <p:ph type="title"/>
          </p:nvPr>
        </p:nvSpPr>
        <p:spPr>
          <a:xfrm>
            <a:off x="894656" y="770025"/>
            <a:ext cx="21945601" cy="1727201"/>
          </a:xfrm>
          <a:prstGeom prst="rect">
            <a:avLst/>
          </a:prstGeom>
        </p:spPr>
        <p:txBody>
          <a:bodyPr/>
          <a:lstStyle/>
          <a:p>
            <a:pPr/>
            <a:r>
              <a:t>What is food?</a:t>
            </a:r>
          </a:p>
        </p:txBody>
      </p:sp>
      <p:sp>
        <p:nvSpPr>
          <p:cNvPr id="164" name="Any nutritious substance that people or animal eat or drink to nourish body and maintain growth is known as food.…"/>
          <p:cNvSpPr txBox="1"/>
          <p:nvPr>
            <p:ph type="body" idx="1"/>
          </p:nvPr>
        </p:nvSpPr>
        <p:spPr>
          <a:xfrm>
            <a:off x="1217711" y="3275280"/>
            <a:ext cx="21948578" cy="8483601"/>
          </a:xfrm>
          <a:prstGeom prst="rect">
            <a:avLst/>
          </a:prstGeom>
        </p:spPr>
        <p:txBody>
          <a:bodyPr/>
          <a:lstStyle/>
          <a:p>
            <a:pPr/>
            <a:r>
              <a:t>Any nutritious substance that people or animal eat or drink to nourish body and maintain growth is known as </a:t>
            </a:r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food</a:t>
            </a:r>
            <a:r>
              <a:t>.</a:t>
            </a:r>
          </a:p>
          <a:p>
            <a:pPr/>
            <a:r>
              <a:t>The main components of food are carbohydrate, vitamins, protein, fats and minerals</a:t>
            </a:r>
            <a:endParaRPr>
              <a:latin typeface="Canela Text Bold"/>
              <a:ea typeface="Canela Text Bold"/>
              <a:cs typeface="Canela Text Bold"/>
              <a:sym typeface="Canela Text Bold"/>
            </a:endParaRPr>
          </a:p>
          <a:p>
            <a:pPr/>
            <a:r>
              <a:t>These components are known as “nutrients”.</a:t>
            </a:r>
          </a:p>
        </p:txBody>
      </p:sp>
      <p:pic>
        <p:nvPicPr>
          <p:cNvPr id="165" name="C506BC9F-E20A-4C8B-B76F-B55E658E2D21-L0-001.png" descr="C506BC9F-E20A-4C8B-B76F-B55E658E2D21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77785" y="7705130"/>
            <a:ext cx="8679861" cy="49705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0DC24BFD-6124-4D16-B126-312F01AE2DC7-L0-001.png" descr="0DC24BFD-6124-4D16-B126-312F01AE2DC7-L0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895673" y="7659375"/>
            <a:ext cx="3535553" cy="50620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0FE706D5-A546-479B-B892-CCFD58CEECE5-L0-001.png" descr="0FE706D5-A546-479B-B892-CCFD58CEECE5-L0-00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15043" y="9501222"/>
            <a:ext cx="5924714" cy="29623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Food compone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Food components </a:t>
            </a:r>
          </a:p>
        </p:txBody>
      </p:sp>
      <p:sp>
        <p:nvSpPr>
          <p:cNvPr id="170" name="Carbohydrate…"/>
          <p:cNvSpPr txBox="1"/>
          <p:nvPr>
            <p:ph type="body" idx="1"/>
          </p:nvPr>
        </p:nvSpPr>
        <p:spPr>
          <a:xfrm>
            <a:off x="1217711" y="4121380"/>
            <a:ext cx="21948578" cy="9322004"/>
          </a:xfrm>
          <a:prstGeom prst="rect">
            <a:avLst/>
          </a:prstGeom>
        </p:spPr>
        <p:txBody>
          <a:bodyPr/>
          <a:lstStyle/>
          <a:p>
            <a:pPr/>
            <a:r>
              <a:t>Carbohydrate</a:t>
            </a:r>
          </a:p>
          <a:p>
            <a:pPr/>
            <a:r>
              <a:t>Fat</a:t>
            </a:r>
          </a:p>
          <a:p>
            <a:pPr/>
            <a:r>
              <a:t>Protein </a:t>
            </a:r>
          </a:p>
          <a:p>
            <a:pPr/>
            <a:r>
              <a:t>Vitamins </a:t>
            </a:r>
          </a:p>
          <a:p>
            <a:pPr/>
            <a:r>
              <a:t>Minerals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Carbohydrates"/>
          <p:cNvSpPr txBox="1"/>
          <p:nvPr>
            <p:ph type="title"/>
          </p:nvPr>
        </p:nvSpPr>
        <p:spPr>
          <a:xfrm>
            <a:off x="786475" y="770025"/>
            <a:ext cx="21945601" cy="1727201"/>
          </a:xfrm>
          <a:prstGeom prst="rect">
            <a:avLst/>
          </a:prstGeom>
        </p:spPr>
        <p:txBody>
          <a:bodyPr/>
          <a:lstStyle/>
          <a:p>
            <a:pPr/>
            <a:r>
              <a:t>Carbohydrates </a:t>
            </a:r>
          </a:p>
        </p:txBody>
      </p:sp>
      <p:sp>
        <p:nvSpPr>
          <p:cNvPr id="173" name="Carbohydrates are also called energy giving food.…"/>
          <p:cNvSpPr txBox="1"/>
          <p:nvPr>
            <p:ph type="body" idx="1"/>
          </p:nvPr>
        </p:nvSpPr>
        <p:spPr>
          <a:xfrm>
            <a:off x="1217711" y="4009348"/>
            <a:ext cx="21948578" cy="8483601"/>
          </a:xfrm>
          <a:prstGeom prst="rect">
            <a:avLst/>
          </a:prstGeom>
        </p:spPr>
        <p:txBody>
          <a:bodyPr/>
          <a:lstStyle/>
          <a:p>
            <a:pPr/>
            <a:r>
              <a:t> Carbohydrates are also called energy giving food.</a:t>
            </a:r>
          </a:p>
          <a:p>
            <a:pPr/>
            <a:r>
              <a:t> It is the main source of energy.</a:t>
            </a:r>
          </a:p>
          <a:p>
            <a:pPr/>
            <a:r>
              <a:t>Carbohydrates are made up of carbon, hydrogen and oxygen.</a:t>
            </a:r>
          </a:p>
          <a:p>
            <a:pPr/>
            <a:r>
              <a:t>There are three main types of carbohydrates :</a:t>
            </a:r>
          </a:p>
          <a:p>
            <a:pPr/>
            <a:r>
              <a:t>1.  Sugars</a:t>
            </a:r>
          </a:p>
          <a:p>
            <a:pPr/>
            <a:r>
              <a:t>2. Starch</a:t>
            </a:r>
          </a:p>
          <a:p>
            <a:pPr/>
            <a:r>
              <a:t>3. cellulose</a:t>
            </a:r>
          </a:p>
        </p:txBody>
      </p:sp>
      <p:pic>
        <p:nvPicPr>
          <p:cNvPr id="174" name="14414162-60F6-437C-B2C9-084CA4A5603A-L0-001.png" descr="14414162-60F6-437C-B2C9-084CA4A5603A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071418" y="751407"/>
            <a:ext cx="7901199" cy="6172812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Arrow"/>
          <p:cNvSpPr/>
          <p:nvPr/>
        </p:nvSpPr>
        <p:spPr>
          <a:xfrm>
            <a:off x="13267894" y="7257762"/>
            <a:ext cx="4501345" cy="1053075"/>
          </a:xfrm>
          <a:prstGeom prst="rightArrow">
            <a:avLst>
              <a:gd name="adj1" fmla="val 32000"/>
              <a:gd name="adj2" fmla="val 143717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ources of carbohydrat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Sources of carbohydrate</a:t>
            </a:r>
          </a:p>
        </p:txBody>
      </p:sp>
      <p:sp>
        <p:nvSpPr>
          <p:cNvPr id="178" name="Potato…"/>
          <p:cNvSpPr txBox="1"/>
          <p:nvPr>
            <p:ph type="body" idx="1"/>
          </p:nvPr>
        </p:nvSpPr>
        <p:spPr>
          <a:xfrm>
            <a:off x="1624878" y="2566279"/>
            <a:ext cx="21948578" cy="9524843"/>
          </a:xfrm>
          <a:prstGeom prst="rect">
            <a:avLst/>
          </a:prstGeom>
        </p:spPr>
        <p:txBody>
          <a:bodyPr/>
          <a:lstStyle/>
          <a:p>
            <a:pPr/>
            <a:r>
              <a:t>Potato </a:t>
            </a:r>
          </a:p>
          <a:p>
            <a:pPr/>
            <a:r>
              <a:t>Sugarcane </a:t>
            </a:r>
          </a:p>
          <a:p>
            <a:pPr/>
            <a:r>
              <a:t>Banana</a:t>
            </a:r>
          </a:p>
          <a:p>
            <a:pPr/>
            <a:r>
              <a:t>Rice</a:t>
            </a:r>
          </a:p>
          <a:p>
            <a:pPr/>
            <a:r>
              <a:t>Wheat</a:t>
            </a:r>
          </a:p>
          <a:p>
            <a:pPr/>
            <a:r>
              <a:t>Maize</a:t>
            </a:r>
          </a:p>
        </p:txBody>
      </p:sp>
      <p:pic>
        <p:nvPicPr>
          <p:cNvPr id="179" name="8C4010DE-83E3-421C-AA95-41D9A6416182-L0-001.png" descr="8C4010DE-83E3-421C-AA95-41D9A6416182-L0-001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13907006" y="4392825"/>
            <a:ext cx="3263688" cy="65273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14414162-60F6-437C-B2C9-084CA4A5603A-L0-001.png" descr="14414162-60F6-437C-B2C9-084CA4A5603A-L0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013975" y="8756801"/>
            <a:ext cx="5891880" cy="4603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349EDB66-BAF4-4447-AE36-897055FAB425-L0-001.png" descr="349EDB66-BAF4-4447-AE36-897055FAB425-L0-00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777500" y="783947"/>
            <a:ext cx="4364828" cy="79928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6034FA52-B053-4898-BE60-1DB61902CC1B-L0-001.png" descr="6034FA52-B053-4898-BE60-1DB61902CC1B-L0-00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503045" y="6788358"/>
            <a:ext cx="5895238" cy="51306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CDA14126-AAFF-4225-AEF6-C8E33E3EB496-L0-001.png" descr="CDA14126-AAFF-4225-AEF6-C8E33E3EB496-L0-001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254665" y="2682355"/>
            <a:ext cx="8392000" cy="419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rotein"/>
          <p:cNvSpPr txBox="1"/>
          <p:nvPr>
            <p:ph type="title"/>
          </p:nvPr>
        </p:nvSpPr>
        <p:spPr>
          <a:xfrm>
            <a:off x="786475" y="770025"/>
            <a:ext cx="21945601" cy="1727201"/>
          </a:xfrm>
          <a:prstGeom prst="rect">
            <a:avLst/>
          </a:prstGeom>
        </p:spPr>
        <p:txBody>
          <a:bodyPr/>
          <a:lstStyle/>
          <a:p>
            <a:pPr/>
            <a:r>
              <a:t>Protein </a:t>
            </a:r>
          </a:p>
        </p:txBody>
      </p:sp>
      <p:sp>
        <p:nvSpPr>
          <p:cNvPr id="186" name="Protein is also known as body building food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Protein is also known as</a:t>
            </a:r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 body building food.</a:t>
            </a:r>
            <a:endParaRPr>
              <a:latin typeface="Canela Text Bold"/>
              <a:ea typeface="Canela Text Bold"/>
              <a:cs typeface="Canela Text Bold"/>
              <a:sym typeface="Canela Text Bold"/>
            </a:endParaRPr>
          </a:p>
          <a:p>
            <a:pPr/>
            <a:r>
              <a:t>It helps in growth of body.</a:t>
            </a:r>
          </a:p>
          <a:p>
            <a:pPr/>
            <a:r>
              <a:t>It repairs damaged tissues.</a:t>
            </a:r>
          </a:p>
          <a:p>
            <a:pPr/>
            <a:r>
              <a:t>Protein molecule is made up of a large number of small molecules called </a:t>
            </a:r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amino acids.</a:t>
            </a:r>
            <a:endParaRPr>
              <a:latin typeface="Canela Text Bold"/>
              <a:ea typeface="Canela Text Bold"/>
              <a:cs typeface="Canela Text Bold"/>
              <a:sym typeface="Canela Text Bold"/>
            </a:endParaRPr>
          </a:p>
          <a:p>
            <a:pPr/>
            <a:r>
              <a:t>Growing children need more protein in their diet for their body growth.</a:t>
            </a:r>
          </a:p>
        </p:txBody>
      </p:sp>
      <p:pic>
        <p:nvPicPr>
          <p:cNvPr id="187" name="5F17DAA0-CBE7-4C5D-95A0-D7011FDB8FB2-L0-001.png" descr="5F17DAA0-CBE7-4C5D-95A0-D7011FDB8FB2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152448" y="71320"/>
            <a:ext cx="11723512" cy="75653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ources of protei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Sources of protein </a:t>
            </a:r>
          </a:p>
        </p:txBody>
      </p:sp>
      <p:sp>
        <p:nvSpPr>
          <p:cNvPr id="190" name="Milk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 Milk</a:t>
            </a:r>
          </a:p>
          <a:p>
            <a:pPr/>
            <a:r>
              <a:t>Eggs</a:t>
            </a:r>
          </a:p>
          <a:p>
            <a:pPr/>
            <a:r>
              <a:t>Pulses</a:t>
            </a:r>
          </a:p>
          <a:p>
            <a:pPr/>
            <a:r>
              <a:t>Meat</a:t>
            </a:r>
          </a:p>
          <a:p>
            <a:pPr/>
            <a:r>
              <a:t>Fish</a:t>
            </a:r>
          </a:p>
        </p:txBody>
      </p:sp>
      <p:pic>
        <p:nvPicPr>
          <p:cNvPr id="191" name="D3E3A043-A83D-4F2A-8A73-8A0BBE51DCF4-L0-001.png" descr="D3E3A043-A83D-4F2A-8A73-8A0BBE51DCF4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27983" y="2702496"/>
            <a:ext cx="2514533" cy="50290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6ACFC04B-F7BA-4444-B20E-099B0C490D2B-L0-001.png" descr="6ACFC04B-F7BA-4444-B20E-099B0C490D2B-L0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31890" y="2637774"/>
            <a:ext cx="3206365" cy="46638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BA6CE9F8-B6E1-4CCF-B797-362D8095C5C4-L0-001.png" descr="BA6CE9F8-B6E1-4CCF-B797-362D8095C5C4-L0-00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204620" y="2594701"/>
            <a:ext cx="6293930" cy="47499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8BF4901B-2C96-4483-A228-B22EF1851FD4-L0-001.jpeg" descr="8BF4901B-2C96-4483-A228-B22EF1851FD4-L0-001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129809" y="8275847"/>
            <a:ext cx="5481533" cy="41111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813B06CB-36B7-45CD-B15F-C74037942B43-L0-001.jpeg" descr="813B06CB-36B7-45CD-B15F-C74037942B43-L0-001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256688" y="7437453"/>
            <a:ext cx="7905270" cy="52310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B908451A-FE82-442D-BE4F-E996CCCFD1D4-L0-001.png" descr="B908451A-FE82-442D-BE4F-E996CCCFD1D4-L0-001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7397310" y="8464977"/>
            <a:ext cx="6352029" cy="31760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40C5702C-2B1C-4920-9F8A-335A3CB67C24-L0-001.png" descr="40C5702C-2B1C-4920-9F8A-335A3CB67C24-L0-001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8964915" y="3508641"/>
            <a:ext cx="4837912" cy="34167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Fa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Fat</a:t>
            </a:r>
          </a:p>
        </p:txBody>
      </p:sp>
      <p:sp>
        <p:nvSpPr>
          <p:cNvPr id="200" name="Our body stores excess energy in the form of fats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Our body stores excess energy in the form of fats.</a:t>
            </a:r>
          </a:p>
          <a:p>
            <a:pPr/>
            <a:r>
              <a:t>Stored fat is used by body for producing energy when needed.</a:t>
            </a:r>
          </a:p>
          <a:p>
            <a:pPr/>
            <a:r>
              <a:t>Fat is also known as </a:t>
            </a:r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energy bank </a:t>
            </a:r>
            <a:r>
              <a:t>of our body.</a:t>
            </a:r>
          </a:p>
          <a:p>
            <a:pPr/>
            <a:r>
              <a:t>Fats are also essential for absorption of vitamins in our body.</a:t>
            </a:r>
          </a:p>
          <a:p>
            <a:pPr/>
            <a:r>
              <a:t>Fats also help to prevent heat loss from our body.</a:t>
            </a:r>
          </a:p>
        </p:txBody>
      </p:sp>
      <p:pic>
        <p:nvPicPr>
          <p:cNvPr id="201" name="BFF5E418-A9A9-4AD7-A017-FEDC88F307DC-L0-001.png" descr="BFF5E418-A9A9-4AD7-A017-FEDC88F307DC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906143" y="286502"/>
            <a:ext cx="6524665" cy="56020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