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त्रिभुज एवं त्रिभुज के प्रकार"/>
          <p:cNvSpPr txBox="1"/>
          <p:nvPr>
            <p:ph type="ctrTitle"/>
          </p:nvPr>
        </p:nvSpPr>
        <p:spPr>
          <a:xfrm>
            <a:off x="1778000" y="-1839224"/>
            <a:ext cx="20828000" cy="4648201"/>
          </a:xfrm>
          <a:prstGeom prst="rect">
            <a:avLst/>
          </a:prstGeom>
        </p:spPr>
        <p:txBody>
          <a:bodyPr/>
          <a:lstStyle/>
          <a:p>
            <a:pPr/>
            <a:r>
              <a:t>त्रिभुज एवं त्रिभुज के प्रकार</a:t>
            </a:r>
          </a:p>
        </p:txBody>
      </p:sp>
      <p:sp>
        <p:nvSpPr>
          <p:cNvPr id="120" name="कक्षा - 7…"/>
          <p:cNvSpPr txBox="1"/>
          <p:nvPr>
            <p:ph type="subTitle" sz="quarter" idx="1"/>
          </p:nvPr>
        </p:nvSpPr>
        <p:spPr>
          <a:xfrm>
            <a:off x="1180246" y="10052570"/>
            <a:ext cx="20828001" cy="2982657"/>
          </a:xfrm>
          <a:prstGeom prst="rect">
            <a:avLst/>
          </a:prstGeom>
        </p:spPr>
        <p:txBody>
          <a:bodyPr/>
          <a:lstStyle/>
          <a:p>
            <a:pPr defTabSz="792479">
              <a:defRPr sz="5184"/>
            </a:pPr>
            <a:r>
              <a:rPr b="1"/>
              <a:t>कक्षा -</a:t>
            </a:r>
            <a:r>
              <a:t> 7 </a:t>
            </a:r>
          </a:p>
          <a:p>
            <a:pPr defTabSz="792479">
              <a:defRPr sz="5184"/>
            </a:pPr>
            <a:r>
              <a:rPr b="1"/>
              <a:t>प्रस्तुतकर्ता</a:t>
            </a:r>
            <a:r>
              <a:t> -  </a:t>
            </a:r>
            <a:r>
              <a:rPr b="1"/>
              <a:t>रजनीश</a:t>
            </a:r>
            <a:r>
              <a:t> </a:t>
            </a:r>
            <a:r>
              <a:rPr b="1"/>
              <a:t>मणि</a:t>
            </a:r>
            <a:r>
              <a:t> </a:t>
            </a:r>
            <a:r>
              <a:rPr b="1"/>
              <a:t>पाण्डेय</a:t>
            </a:r>
          </a:p>
          <a:p>
            <a:pPr defTabSz="792479">
              <a:defRPr sz="5184"/>
            </a:pPr>
            <a:r>
              <a:t>(डायट ऊधम सिंह नगर)</a:t>
            </a:r>
          </a:p>
        </p:txBody>
      </p:sp>
      <p:pic>
        <p:nvPicPr>
          <p:cNvPr id="121" name="31D47CA1-39E3-4506-9694-01903E430597-L0-001.png" descr="31D47CA1-39E3-4506-9694-01903E430597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427" y="2704525"/>
            <a:ext cx="6473337" cy="7087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न्यूनकोण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न्यूनकोण त्रिभुज</a:t>
            </a:r>
          </a:p>
        </p:txBody>
      </p:sp>
      <p:sp>
        <p:nvSpPr>
          <p:cNvPr id="175" name="वह त्रिभुज जिसमें सभी कोण 90 अंश से कम हों, न्यूनकोण त्रिभुज कहलाता है।"/>
          <p:cNvSpPr txBox="1"/>
          <p:nvPr>
            <p:ph type="body" idx="1"/>
          </p:nvPr>
        </p:nvSpPr>
        <p:spPr>
          <a:xfrm>
            <a:off x="2419166" y="6799931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वह त्रिभुज जिसमें सभी कोण 90 अंश से कम हों, न्यूनकोण त्रिभुज कहलाता है।</a:t>
            </a:r>
          </a:p>
        </p:txBody>
      </p:sp>
      <p:pic>
        <p:nvPicPr>
          <p:cNvPr id="176" name="FD0CA044-08DC-4F31-8FA0-62A25C8CD75A-L0-001.jpeg" descr="FD0CA044-08DC-4F31-8FA0-62A25C8CD7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7151" y="3067992"/>
            <a:ext cx="10562343" cy="689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समकोण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समकोण त्रिभुज</a:t>
            </a:r>
          </a:p>
        </p:txBody>
      </p:sp>
      <p:sp>
        <p:nvSpPr>
          <p:cNvPr id="179" name="वह त्रिभुज जिसका एक कोण 90 अंश का होता है, समकोण त्रिभुज कहलाता है।"/>
          <p:cNvSpPr txBox="1"/>
          <p:nvPr>
            <p:ph type="body" idx="1"/>
          </p:nvPr>
        </p:nvSpPr>
        <p:spPr>
          <a:xfrm>
            <a:off x="2067652" y="8233025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 वह त्रिभुज जिसका एक कोण 90 अंश का होता है, समकोण त्रिभुज कहलाता है।</a:t>
            </a:r>
          </a:p>
        </p:txBody>
      </p:sp>
      <p:pic>
        <p:nvPicPr>
          <p:cNvPr id="180" name="B9EAB011-4CC1-4D52-9D36-59B0A904DA80-L0-001.jpeg" descr="B9EAB011-4CC1-4D52-9D36-59B0A904DA8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9525" y="3644019"/>
            <a:ext cx="9747966" cy="7374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अधिककोण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अधिककोण त्रिभुज</a:t>
            </a:r>
          </a:p>
        </p:txBody>
      </p:sp>
      <p:sp>
        <p:nvSpPr>
          <p:cNvPr id="183" name="वह त्रिभुज जिसका एक कोण 90 अंश से अधिक होता है, अधिककोण कहलाता है।"/>
          <p:cNvSpPr txBox="1"/>
          <p:nvPr>
            <p:ph type="body" idx="1"/>
          </p:nvPr>
        </p:nvSpPr>
        <p:spPr>
          <a:xfrm>
            <a:off x="1689100" y="6990026"/>
            <a:ext cx="21005800" cy="9296401"/>
          </a:xfrm>
          <a:prstGeom prst="rect">
            <a:avLst/>
          </a:prstGeom>
        </p:spPr>
        <p:txBody>
          <a:bodyPr/>
          <a:lstStyle/>
          <a:p>
            <a:pPr/>
            <a:r>
              <a:t>वह त्रिभुज जिसका एक कोण 90 अंश से अधिक होता है, अधिककोण कहलाता है।</a:t>
            </a:r>
          </a:p>
        </p:txBody>
      </p:sp>
      <p:pic>
        <p:nvPicPr>
          <p:cNvPr id="184" name="4363CB8F-31BD-4419-AA24-6F42908222F1-L0-001.jpeg" descr="4363CB8F-31BD-4419-AA24-6F42908222F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3180" y="3040956"/>
            <a:ext cx="8534518" cy="7634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त्रिभुज किसे कहते हैं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त्रिभुज किसे कहते हैं?</a:t>
            </a:r>
          </a:p>
        </p:txBody>
      </p:sp>
      <p:sp>
        <p:nvSpPr>
          <p:cNvPr id="124" name="एक बंद आकृति जो तीन रेखाखंडो के मिलने से बनती है, त्रिभुज कहलाती है |…"/>
          <p:cNvSpPr txBox="1"/>
          <p:nvPr>
            <p:ph type="body" idx="1"/>
          </p:nvPr>
        </p:nvSpPr>
        <p:spPr>
          <a:xfrm>
            <a:off x="1980479" y="1336565"/>
            <a:ext cx="22252263" cy="14844345"/>
          </a:xfrm>
          <a:prstGeom prst="rect">
            <a:avLst/>
          </a:prstGeom>
        </p:spPr>
        <p:txBody>
          <a:bodyPr/>
          <a:lstStyle/>
          <a:p>
            <a:pPr/>
            <a:r>
              <a:t>एक बंद आकृति जो तीन रेखाखंडो के मिलने से बनती है, त्रिभुज कहलाती है |</a:t>
            </a:r>
          </a:p>
          <a:p>
            <a:pPr/>
            <a:r>
              <a:t>त्रिभुज में तीन भुजा, तीन शीर्ष तथा तीन कोण होते हैं |</a:t>
            </a:r>
          </a:p>
          <a:p>
            <a:pPr/>
          </a:p>
          <a:p>
            <a:p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479" y="1336565"/>
            <a:ext cx="8328994" cy="469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3C95384-9827-4133-94BF-43F9ABCCCD2E-L0-001.png" descr="03C95384-9827-4133-94BF-43F9ABCCCD2E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911" y="9882021"/>
            <a:ext cx="3196628" cy="333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3893884F-5955-4B01-90BD-76BDFBF7C721-L0-001.png" descr="3893884F-5955-4B01-90BD-76BDFBF7C721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5294" y="7056673"/>
            <a:ext cx="6642202" cy="3404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महत्वपूर्ण बिंदु"/>
          <p:cNvSpPr txBox="1"/>
          <p:nvPr>
            <p:ph type="title"/>
          </p:nvPr>
        </p:nvSpPr>
        <p:spPr>
          <a:xfrm>
            <a:off x="1202285" y="355600"/>
            <a:ext cx="21005801" cy="2286000"/>
          </a:xfrm>
          <a:prstGeom prst="rect">
            <a:avLst/>
          </a:prstGeom>
        </p:spPr>
        <p:txBody>
          <a:bodyPr/>
          <a:lstStyle/>
          <a:p>
            <a:pPr/>
            <a:r>
              <a:t>महत्वपूर्ण बिंदु</a:t>
            </a:r>
          </a:p>
        </p:txBody>
      </p:sp>
      <p:sp>
        <p:nvSpPr>
          <p:cNvPr id="130" name="त्रिभुज के भीतरी कोणो को अंतः कोण कहते हैं।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त्रिभुज के भीतरी कोणो को अंतः कोण कहते हैं।</a:t>
            </a:r>
          </a:p>
          <a:p>
            <a:pPr/>
            <a:r>
              <a:t>त्रिभुज के तीनों अंतः कोणों का योग 180 अंश होता है।</a:t>
            </a:r>
          </a:p>
          <a:p>
            <a:pPr/>
            <a:r>
              <a:t>त्रिभुज के किन्ही दो भुजाओं की लम्बाइयों का योग तीसरी भुजा की लम्बाई से अधिक होता है।</a:t>
            </a:r>
          </a:p>
          <a:p>
            <a:pPr/>
            <a:r>
              <a:t>त्रिभुज की किन्ही दो भुजाओं लम्बाइयों का अंतर तीसरी भुजा की लम्बाई से कम होता है। </a:t>
            </a:r>
          </a:p>
        </p:txBody>
      </p:sp>
      <p:pic>
        <p:nvPicPr>
          <p:cNvPr id="131" name="6406AC3A-F164-4DC3-891A-C869D49EFEB6-L0-001.jpeg" descr="6406AC3A-F164-4DC3-891A-C869D49EFEB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8204" y="2172214"/>
            <a:ext cx="8101488" cy="5945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92F93A05-810E-46A0-BFCF-428E875478ED-L0-001.png" descr="92F93A05-810E-46A0-BFCF-428E875478ED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52124" y="11413096"/>
            <a:ext cx="1662247" cy="2157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त्रिभुज का वर्गीकरण"/>
          <p:cNvSpPr txBox="1"/>
          <p:nvPr>
            <p:ph type="title"/>
          </p:nvPr>
        </p:nvSpPr>
        <p:spPr>
          <a:xfrm>
            <a:off x="1378603" y="694119"/>
            <a:ext cx="21005801" cy="4575929"/>
          </a:xfrm>
          <a:prstGeom prst="rect">
            <a:avLst/>
          </a:prstGeom>
        </p:spPr>
        <p:txBody>
          <a:bodyPr/>
          <a:lstStyle/>
          <a:p>
            <a:pPr/>
            <a:r>
              <a:t>त्रिभुज का वर्गीकरण </a:t>
            </a:r>
          </a:p>
        </p:txBody>
      </p:sp>
      <p:sp>
        <p:nvSpPr>
          <p:cNvPr id="135" name="त्रिभुज का वर्गीकरण दो आधार पर किया जाता है।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त्रिभुज का वर्गीकरण दो आधार पर किया जाता है।</a:t>
            </a:r>
          </a:p>
          <a:p>
            <a:pPr/>
            <a:r>
              <a:t>             भुजाओं के आधार पर</a:t>
            </a:r>
          </a:p>
          <a:p>
            <a:pPr/>
            <a:r>
              <a:t>             कोणों के आधार पर </a:t>
            </a:r>
          </a:p>
        </p:txBody>
      </p:sp>
      <p:sp>
        <p:nvSpPr>
          <p:cNvPr id="136" name="Arrow"/>
          <p:cNvSpPr/>
          <p:nvPr/>
        </p:nvSpPr>
        <p:spPr>
          <a:xfrm>
            <a:off x="1203725" y="7285170"/>
            <a:ext cx="3060739" cy="1025260"/>
          </a:xfrm>
          <a:prstGeom prst="rightArrow">
            <a:avLst>
              <a:gd name="adj1" fmla="val 32000"/>
              <a:gd name="adj2" fmla="val 11891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Arrow"/>
          <p:cNvSpPr/>
          <p:nvPr/>
        </p:nvSpPr>
        <p:spPr>
          <a:xfrm>
            <a:off x="1203725" y="8861153"/>
            <a:ext cx="3060739" cy="1025261"/>
          </a:xfrm>
          <a:prstGeom prst="rightArrow">
            <a:avLst>
              <a:gd name="adj1" fmla="val 32000"/>
              <a:gd name="adj2" fmla="val 11891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Triangle"/>
          <p:cNvSpPr/>
          <p:nvPr/>
        </p:nvSpPr>
        <p:spPr>
          <a:xfrm>
            <a:off x="16823194" y="131452"/>
            <a:ext cx="6528998" cy="6528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9" name="7B39D8C4-DF1C-4D5E-AF76-E42CD7799886-L0-001.png" descr="7B39D8C4-DF1C-4D5E-AF76-E42CD779988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73652" y="2315964"/>
            <a:ext cx="2428083" cy="3822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भुजाओं के आधार पर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भुजाओं के आधार पर त्रिभुज</a:t>
            </a:r>
          </a:p>
        </p:txBody>
      </p:sp>
      <p:sp>
        <p:nvSpPr>
          <p:cNvPr id="142" name="समबाहु त्रिभुज…"/>
          <p:cNvSpPr txBox="1"/>
          <p:nvPr>
            <p:ph type="body" idx="1"/>
          </p:nvPr>
        </p:nvSpPr>
        <p:spPr>
          <a:xfrm rot="15846">
            <a:off x="1689100" y="3149600"/>
            <a:ext cx="22397698" cy="9912403"/>
          </a:xfrm>
          <a:prstGeom prst="rect">
            <a:avLst/>
          </a:prstGeom>
        </p:spPr>
        <p:txBody>
          <a:bodyPr/>
          <a:lstStyle/>
          <a:p>
            <a:pPr/>
            <a:r>
              <a:t>समबाहु त्रिभुज</a:t>
            </a:r>
          </a:p>
          <a:p>
            <a:pPr/>
            <a:r>
              <a:t>समद्विबाहु त्रिभुज</a:t>
            </a:r>
          </a:p>
          <a:p>
            <a:pPr/>
            <a:r>
              <a:t>विषमबाहु त्रिभुज</a:t>
            </a:r>
          </a:p>
        </p:txBody>
      </p:sp>
      <p:pic>
        <p:nvPicPr>
          <p:cNvPr id="143" name="0E4D50FB-0A21-42C8-88A0-74CFF49901AB-L0-001.jpeg" descr="0E4D50FB-0A21-42C8-88A0-74CFF49901A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3695" y="2470846"/>
            <a:ext cx="3976610" cy="3877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1477CED8-260D-497A-B348-7BF69952131A-L0-001.jpeg" descr="1477CED8-260D-497A-B348-7BF69952131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1525" y="5953202"/>
            <a:ext cx="3320950" cy="3587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16E842F-87FC-4FF4-BE95-D3F4889BF9CC-L0-001.jpeg" descr="D16E842F-87FC-4FF4-BE95-D3F4889BF9C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18401" y="9661066"/>
            <a:ext cx="3947198" cy="343030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Line"/>
          <p:cNvSpPr/>
          <p:nvPr/>
        </p:nvSpPr>
        <p:spPr>
          <a:xfrm flipV="1">
            <a:off x="7206017" y="5167651"/>
            <a:ext cx="2735552" cy="120954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7" name="Line"/>
          <p:cNvSpPr/>
          <p:nvPr/>
        </p:nvSpPr>
        <p:spPr>
          <a:xfrm>
            <a:off x="6778872" y="7894574"/>
            <a:ext cx="358984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" name="Line"/>
          <p:cNvSpPr/>
          <p:nvPr/>
        </p:nvSpPr>
        <p:spPr>
          <a:xfrm flipH="1" flipV="1">
            <a:off x="7375868" y="9594740"/>
            <a:ext cx="2395849" cy="11168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समबाहु त्रिभुज"/>
          <p:cNvSpPr txBox="1"/>
          <p:nvPr>
            <p:ph type="title"/>
          </p:nvPr>
        </p:nvSpPr>
        <p:spPr>
          <a:xfrm>
            <a:off x="1440851" y="-211826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समबाहु त्रिभुज</a:t>
            </a:r>
          </a:p>
        </p:txBody>
      </p:sp>
      <p:sp>
        <p:nvSpPr>
          <p:cNvPr id="151" name="समबाहु का अर्थ होता है - “सभी भुजाएँ बराबर”…"/>
          <p:cNvSpPr txBox="1"/>
          <p:nvPr>
            <p:ph type="body" idx="1"/>
          </p:nvPr>
        </p:nvSpPr>
        <p:spPr>
          <a:xfrm>
            <a:off x="1440851" y="6199514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समबाहु का अर्थ होता है - “</a:t>
            </a:r>
            <a:r>
              <a:rPr b="1"/>
              <a:t>सभी भुजाएँ बराबर”</a:t>
            </a:r>
            <a:endParaRPr b="1"/>
          </a:p>
          <a:p>
            <a:pPr/>
            <a:r>
              <a:t>वह त्रिभुज जिसकी सभी भुजाएँ समान हों, समबाहु त्रिभुज कहलाता है।</a:t>
            </a:r>
          </a:p>
          <a:p>
            <a:pPr/>
            <a:r>
              <a:t>समबाहु त्रिभुज के तीनो कोण समान होते हैं।</a:t>
            </a:r>
          </a:p>
        </p:txBody>
      </p:sp>
      <p:pic>
        <p:nvPicPr>
          <p:cNvPr id="152" name="4D41D4B1-A74A-4440-B421-A56CD2EE80EB-L0-001.jpeg" descr="4D41D4B1-A74A-4440-B421-A56CD2EE80E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7830" y="2307882"/>
            <a:ext cx="6613288" cy="6066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3893884F-5955-4B01-90BD-76BDFBF7C721-L0-001.png" descr="3893884F-5955-4B01-90BD-76BDFBF7C7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4142" y="4450341"/>
            <a:ext cx="5175914" cy="2652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समद्विबाहु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समद्विबाहु त्रिभुज</a:t>
            </a:r>
          </a:p>
        </p:txBody>
      </p:sp>
      <p:sp>
        <p:nvSpPr>
          <p:cNvPr id="156" name="समद्विबाहु का अर्थ होता है “ दो भुजाएँ बराबर”।…"/>
          <p:cNvSpPr txBox="1"/>
          <p:nvPr>
            <p:ph type="body" idx="1"/>
          </p:nvPr>
        </p:nvSpPr>
        <p:spPr>
          <a:xfrm>
            <a:off x="196872" y="7744090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समद्विबाहु का अर्थ होता है “ </a:t>
            </a:r>
            <a:r>
              <a:rPr b="1"/>
              <a:t>दो भुजाएँ बराबर”।</a:t>
            </a:r>
            <a:endParaRPr b="1"/>
          </a:p>
          <a:p>
            <a:pPr/>
            <a:r>
              <a:t>वह त्रिभुज जिसकी दो भुजाएँ समान हों, समद्विबाहु त्रिभुज कहलाता है।</a:t>
            </a:r>
          </a:p>
        </p:txBody>
      </p:sp>
      <p:pic>
        <p:nvPicPr>
          <p:cNvPr id="157" name="CC4E90F7-F23D-43EA-9144-05F2C8034A55-L0-001.jpeg" descr="CC4E90F7-F23D-43EA-9144-05F2C8034A5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1950" y="3186896"/>
            <a:ext cx="6423988" cy="6561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3893884F-5955-4B01-90BD-76BDFBF7C721-L0-001.png" descr="3893884F-5955-4B01-90BD-76BDFBF7C7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85951" y="5712113"/>
            <a:ext cx="4471754" cy="2291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विषमबाहु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विषमबाहु त्रिभुज</a:t>
            </a:r>
          </a:p>
        </p:txBody>
      </p:sp>
      <p:sp>
        <p:nvSpPr>
          <p:cNvPr id="161" name="विषमबाहु का अर्थ होता है “ भुजाएँ बराबर ना हों ”।…"/>
          <p:cNvSpPr txBox="1"/>
          <p:nvPr>
            <p:ph type="body" idx="1"/>
          </p:nvPr>
        </p:nvSpPr>
        <p:spPr>
          <a:xfrm>
            <a:off x="1096516" y="7725664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विषमबाहु का अर्थ होता है “ </a:t>
            </a:r>
            <a:r>
              <a:rPr b="1"/>
              <a:t>भुजाएँ</a:t>
            </a:r>
            <a:r>
              <a:t> </a:t>
            </a:r>
            <a:r>
              <a:rPr b="1"/>
              <a:t>बराबर</a:t>
            </a:r>
            <a:r>
              <a:t> </a:t>
            </a:r>
            <a:r>
              <a:rPr b="1"/>
              <a:t>ना</a:t>
            </a:r>
            <a:r>
              <a:t> </a:t>
            </a:r>
            <a:r>
              <a:rPr b="1"/>
              <a:t>हों</a:t>
            </a:r>
            <a:r>
              <a:t> ”।</a:t>
            </a:r>
          </a:p>
          <a:p>
            <a:pPr/>
            <a:r>
              <a:t>वह त्रिभुज जिसकी सभी भुजाएँ असमान हों, विषमबाहु त्रिभुज कहलाता है।</a:t>
            </a:r>
          </a:p>
        </p:txBody>
      </p:sp>
      <p:pic>
        <p:nvPicPr>
          <p:cNvPr id="162" name="15A22EDB-2CCF-4643-AE57-BFC87ECAE2E9-L0-001.jpeg" descr="15A22EDB-2CCF-4643-AE57-BFC87ECAE2E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4578" y="2482753"/>
            <a:ext cx="9531058" cy="699320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B=BC=AC"/>
          <p:cNvSpPr txBox="1"/>
          <p:nvPr/>
        </p:nvSpPr>
        <p:spPr>
          <a:xfrm>
            <a:off x="10490477" y="4625043"/>
            <a:ext cx="11794509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AB=BC=AC</a:t>
            </a:r>
          </a:p>
        </p:txBody>
      </p:sp>
      <p:sp>
        <p:nvSpPr>
          <p:cNvPr id="164" name="Line"/>
          <p:cNvSpPr/>
          <p:nvPr/>
        </p:nvSpPr>
        <p:spPr>
          <a:xfrm flipH="1">
            <a:off x="15768921" y="4322939"/>
            <a:ext cx="367755" cy="11646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Line"/>
          <p:cNvSpPr/>
          <p:nvPr/>
        </p:nvSpPr>
        <p:spPr>
          <a:xfrm flipV="1">
            <a:off x="16588009" y="4012535"/>
            <a:ext cx="518199" cy="17854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66" name="3893884F-5955-4B01-90BD-76BDFBF7C721-L0-001.png" descr="3893884F-5955-4B01-90BD-76BDFBF7C7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8838" y="4315115"/>
            <a:ext cx="5400148" cy="2767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कोणों के आधार पर त्रिभु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कोणों के आधार पर त्रिभुज</a:t>
            </a:r>
          </a:p>
        </p:txBody>
      </p:sp>
      <p:sp>
        <p:nvSpPr>
          <p:cNvPr id="169" name="कोणों के आधार पर त्रिभुज तीन प्रकार के होते हैं -…"/>
          <p:cNvSpPr txBox="1"/>
          <p:nvPr>
            <p:ph type="body" idx="1"/>
          </p:nvPr>
        </p:nvSpPr>
        <p:spPr>
          <a:xfrm>
            <a:off x="1256375" y="2405855"/>
            <a:ext cx="21005801" cy="10283553"/>
          </a:xfrm>
          <a:prstGeom prst="rect">
            <a:avLst/>
          </a:prstGeom>
        </p:spPr>
        <p:txBody>
          <a:bodyPr/>
          <a:lstStyle/>
          <a:p>
            <a:pPr/>
            <a:r>
              <a:t>कोणों के आधार पर त्रिभुज तीन प्रकार के होते हैं -</a:t>
            </a:r>
          </a:p>
          <a:p>
            <a:pPr/>
            <a:r>
              <a:t>न्यूनकोण त्रिभुज</a:t>
            </a:r>
          </a:p>
          <a:p>
            <a:pPr/>
            <a:r>
              <a:t>समकोण त्रिभुज</a:t>
            </a:r>
          </a:p>
          <a:p>
            <a:pPr/>
            <a:r>
              <a:t>अधिककोण त्रिभुज</a:t>
            </a:r>
          </a:p>
        </p:txBody>
      </p:sp>
      <p:pic>
        <p:nvPicPr>
          <p:cNvPr id="170" name="4363CB8F-31BD-4419-AA24-6F42908222F1-L0-001.jpeg" descr="4363CB8F-31BD-4419-AA24-6F42908222F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9926" y="9135633"/>
            <a:ext cx="5153233" cy="4609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B9EAB011-4CC1-4D52-9D36-59B0A904DA80-L0-001.jpeg" descr="B9EAB011-4CC1-4D52-9D36-59B0A904DA8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27235" y="6364814"/>
            <a:ext cx="3654054" cy="2764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FD0CA044-08DC-4F31-8FA0-62A25C8CD75A-L0-001.jpeg" descr="FD0CA044-08DC-4F31-8FA0-62A25C8CD75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65630" y="2996213"/>
            <a:ext cx="5152391" cy="3362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