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7" r:id="rId2"/>
    <p:sldId id="288" r:id="rId3"/>
    <p:sldId id="256" r:id="rId4"/>
    <p:sldId id="257" r:id="rId5"/>
    <p:sldId id="258" r:id="rId6"/>
    <p:sldId id="259" r:id="rId7"/>
    <p:sldId id="260" r:id="rId8"/>
    <p:sldId id="270" r:id="rId9"/>
    <p:sldId id="271" r:id="rId10"/>
    <p:sldId id="261" r:id="rId11"/>
    <p:sldId id="273" r:id="rId12"/>
    <p:sldId id="272" r:id="rId13"/>
    <p:sldId id="262" r:id="rId14"/>
    <p:sldId id="263" r:id="rId15"/>
    <p:sldId id="264" r:id="rId16"/>
    <p:sldId id="265" r:id="rId17"/>
    <p:sldId id="267" r:id="rId18"/>
    <p:sldId id="269" r:id="rId19"/>
    <p:sldId id="274" r:id="rId20"/>
    <p:sldId id="275" r:id="rId21"/>
    <p:sldId id="276" r:id="rId22"/>
    <p:sldId id="277" r:id="rId23"/>
    <p:sldId id="278" r:id="rId24"/>
    <p:sldId id="279" r:id="rId25"/>
    <p:sldId id="284" r:id="rId26"/>
    <p:sldId id="280" r:id="rId27"/>
    <p:sldId id="285" r:id="rId28"/>
    <p:sldId id="282" r:id="rId29"/>
    <p:sldId id="28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0" d="100"/>
          <a:sy n="60" d="100"/>
        </p:scale>
        <p:origin x="-1656" y="-25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6E08C3-2FB0-43FC-BDAC-90A2D3FBF987}" type="datetimeFigureOut">
              <a:rPr lang="en-US" smtClean="0"/>
              <a:pPr/>
              <a:t>5/2/2020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9E08A5-158B-4A48-ACFB-D6DC721F119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9E08A5-158B-4A48-ACFB-D6DC721F1199}"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audio" Target="../media/audio20.wav"/><Relationship Id="rId5" Type="http://schemas.openxmlformats.org/officeDocument/2006/relationships/image" Target="../media/image26.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4.wav"/><Relationship Id="rId7" Type="http://schemas.openxmlformats.org/officeDocument/2006/relationships/image" Target="../media/image30.png"/><Relationship Id="rId2" Type="http://schemas.openxmlformats.org/officeDocument/2006/relationships/audio" Target="../media/audio23.wav"/><Relationship Id="rId1" Type="http://schemas.openxmlformats.org/officeDocument/2006/relationships/audio" Target="../media/audio22.wav"/><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audio25.wav"/></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0.wav"/><Relationship Id="rId1" Type="http://schemas.openxmlformats.org/officeDocument/2006/relationships/audio" Target="../media/audio29.wav"/><Relationship Id="rId5" Type="http://schemas.openxmlformats.org/officeDocument/2006/relationships/image" Target="../media/image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audio" Target="../media/audio31.wav"/><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media/audio33.wav"/><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audio" Target="../media/audio34.wav"/><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35.wav"/><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36.wav"/><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audio" Target="../media/audio38.wav"/><Relationship Id="rId6" Type="http://schemas.openxmlformats.org/officeDocument/2006/relationships/image" Target="../media/image6.png"/><Relationship Id="rId5" Type="http://schemas.openxmlformats.org/officeDocument/2006/relationships/image" Target="../media/image45.gif"/><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Layout" Target="../slideLayouts/slideLayout2.xml"/><Relationship Id="rId1" Type="http://schemas.openxmlformats.org/officeDocument/2006/relationships/audio" Target="../media/audio39.wav"/><Relationship Id="rId5" Type="http://schemas.openxmlformats.org/officeDocument/2006/relationships/image" Target="../media/image6.png"/><Relationship Id="rId4" Type="http://schemas.openxmlformats.org/officeDocument/2006/relationships/image" Target="../media/image47.gif"/></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40.wav"/><Relationship Id="rId5" Type="http://schemas.openxmlformats.org/officeDocument/2006/relationships/image" Target="../media/image6.png"/><Relationship Id="rId4" Type="http://schemas.openxmlformats.org/officeDocument/2006/relationships/image" Target="../media/image48.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2.wav"/><Relationship Id="rId1" Type="http://schemas.openxmlformats.org/officeDocument/2006/relationships/audio" Target="../media/audio41.wav"/><Relationship Id="rId6" Type="http://schemas.openxmlformats.org/officeDocument/2006/relationships/image" Target="../media/image6.png"/><Relationship Id="rId5" Type="http://schemas.openxmlformats.org/officeDocument/2006/relationships/image" Target="../media/image50.gif"/><Relationship Id="rId4" Type="http://schemas.openxmlformats.org/officeDocument/2006/relationships/image" Target="../media/image49.gif"/></Relationships>
</file>

<file path=ppt/slides/_rels/slide2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Layout" Target="../slideLayouts/slideLayout2.xml"/><Relationship Id="rId1" Type="http://schemas.openxmlformats.org/officeDocument/2006/relationships/audio" Target="../media/audio43.wav"/><Relationship Id="rId6" Type="http://schemas.openxmlformats.org/officeDocument/2006/relationships/image" Target="../media/image6.png"/><Relationship Id="rId5" Type="http://schemas.openxmlformats.org/officeDocument/2006/relationships/image" Target="../media/image53.gif"/><Relationship Id="rId4" Type="http://schemas.openxmlformats.org/officeDocument/2006/relationships/image" Target="../media/image52.gif"/></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audio" Target="../media/audio3.wav"/><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audio6.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10.png"/><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16.png"/><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3.wav"/><Relationship Id="rId7" Type="http://schemas.openxmlformats.org/officeDocument/2006/relationships/image" Target="../media/image18.png"/><Relationship Id="rId2" Type="http://schemas.openxmlformats.org/officeDocument/2006/relationships/audio" Target="../media/audio12.wav"/><Relationship Id="rId1" Type="http://schemas.openxmlformats.org/officeDocument/2006/relationships/audio" Target="../media/audio11.wav"/><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jpeg"/><Relationship Id="rId3" Type="http://schemas.openxmlformats.org/officeDocument/2006/relationships/audio" Target="../media/audio16.wav"/><Relationship Id="rId7" Type="http://schemas.openxmlformats.org/officeDocument/2006/relationships/slideLayout" Target="../slideLayouts/slideLayout2.xml"/><Relationship Id="rId12" Type="http://schemas.openxmlformats.org/officeDocument/2006/relationships/image" Target="../media/image7.png"/><Relationship Id="rId2" Type="http://schemas.openxmlformats.org/officeDocument/2006/relationships/audio" Target="../media/audio15.wav"/><Relationship Id="rId1" Type="http://schemas.openxmlformats.org/officeDocument/2006/relationships/audio" Target="../media/audio14.wav"/><Relationship Id="rId6" Type="http://schemas.openxmlformats.org/officeDocument/2006/relationships/audio" Target="../media/audio19.wav"/><Relationship Id="rId11" Type="http://schemas.openxmlformats.org/officeDocument/2006/relationships/image" Target="../media/image22.png"/><Relationship Id="rId5" Type="http://schemas.openxmlformats.org/officeDocument/2006/relationships/audio" Target="../media/audio18.wav"/><Relationship Id="rId10" Type="http://schemas.openxmlformats.org/officeDocument/2006/relationships/image" Target="../media/image21.png"/><Relationship Id="rId4" Type="http://schemas.openxmlformats.org/officeDocument/2006/relationships/audio" Target="../media/audio17.wav"/><Relationship Id="rId9" Type="http://schemas.openxmlformats.org/officeDocument/2006/relationships/image" Target="../media/image20.png"/><Relationship Id="rId1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gi\Desktop\jeevan negi class 6\NCERT-Solutions-for-Class-6-Science-Chapter-10-Motion-and-Measurement-of-Distances-Body-Image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 name="s1">
            <a:hlinkClick r:id="" action="ppaction://media"/>
          </p:cNvPr>
          <p:cNvPicPr>
            <a:picLocks noRot="1" noChangeAspect="1"/>
          </p:cNvPicPr>
          <p:nvPr>
            <a:wavAudioFile r:embed="rId1" name="s1"/>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70" fill="hold"/>
                                        <p:tgtEl>
                                          <p:spTgt spid="3"/>
                                        </p:tgtEl>
                                      </p:cBhvr>
                                    </p:cmd>
                                  </p:childTnLst>
                                </p:cTn>
                              </p:par>
                              <p:par>
                                <p:cTn id="7" presetID="26" presetClass="emph" presetSubtype="0"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8">
            <a:hlinkClick r:id="" action="ppaction://media"/>
          </p:cNvPr>
          <p:cNvPicPr>
            <a:picLocks noRot="1" noChangeAspect="1"/>
          </p:cNvPicPr>
          <p:nvPr>
            <a:wavAudioFile r:embed="rId1" name="s8"/>
          </p:nvPr>
        </p:nvPicPr>
        <p:blipFill>
          <a:blip r:embed="rId3"/>
          <a:stretch>
            <a:fillRect/>
          </a:stretch>
        </p:blipFill>
        <p:spPr>
          <a:xfrm>
            <a:off x="4470400" y="3327400"/>
            <a:ext cx="203200" cy="203200"/>
          </a:xfrm>
          <a:prstGeom prst="rect">
            <a:avLst/>
          </a:prstGeom>
        </p:spPr>
      </p:pic>
      <p:sp>
        <p:nvSpPr>
          <p:cNvPr id="2" name="Title 1"/>
          <p:cNvSpPr>
            <a:spLocks noGrp="1"/>
          </p:cNvSpPr>
          <p:nvPr>
            <p:ph type="title"/>
          </p:nvPr>
        </p:nvSpPr>
        <p:spPr>
          <a:xfrm>
            <a:off x="990600" y="274638"/>
            <a:ext cx="7162800" cy="1143000"/>
          </a:xfrm>
        </p:spPr>
        <p:style>
          <a:lnRef idx="1">
            <a:schemeClr val="accent6"/>
          </a:lnRef>
          <a:fillRef idx="2">
            <a:schemeClr val="accent6"/>
          </a:fillRef>
          <a:effectRef idx="1">
            <a:schemeClr val="accent6"/>
          </a:effectRef>
          <a:fontRef idx="minor">
            <a:schemeClr val="dk1"/>
          </a:fontRef>
        </p:style>
        <p:txBody>
          <a:bodyPr>
            <a:normAutofit/>
          </a:bodyPr>
          <a:lstStyle/>
          <a:p>
            <a:r>
              <a:rPr lang="en-IN" sz="5400" b="1" dirty="0" smtClean="0"/>
              <a:t>Let do one activity  </a:t>
            </a:r>
            <a:endParaRPr lang="en-US" sz="5400" b="1" dirty="0"/>
          </a:p>
        </p:txBody>
      </p:sp>
      <p:pic>
        <p:nvPicPr>
          <p:cNvPr id="5" name="Picture 6" descr="Image result for picture of table"/>
          <p:cNvPicPr>
            <a:picLocks noChangeAspect="1" noChangeArrowheads="1"/>
          </p:cNvPicPr>
          <p:nvPr/>
        </p:nvPicPr>
        <p:blipFill>
          <a:blip r:embed="rId4" cstate="print"/>
          <a:srcRect/>
          <a:stretch>
            <a:fillRect/>
          </a:stretch>
        </p:blipFill>
        <p:spPr bwMode="auto">
          <a:xfrm>
            <a:off x="0" y="2286000"/>
            <a:ext cx="4876800" cy="3105150"/>
          </a:xfrm>
          <a:prstGeom prst="rect">
            <a:avLst/>
          </a:prstGeom>
          <a:noFill/>
        </p:spPr>
      </p:pic>
      <p:pic>
        <p:nvPicPr>
          <p:cNvPr id="9218" name="Picture 2" descr="Image result for measuring tape with man"/>
          <p:cNvPicPr>
            <a:picLocks noChangeAspect="1" noChangeArrowheads="1"/>
          </p:cNvPicPr>
          <p:nvPr/>
        </p:nvPicPr>
        <p:blipFill>
          <a:blip r:embed="rId5" cstate="print"/>
          <a:srcRect t="35398" b="26844"/>
          <a:stretch>
            <a:fillRect/>
          </a:stretch>
        </p:blipFill>
        <p:spPr bwMode="auto">
          <a:xfrm>
            <a:off x="381000" y="1905000"/>
            <a:ext cx="2514600" cy="533400"/>
          </a:xfrm>
          <a:prstGeom prst="rect">
            <a:avLst/>
          </a:prstGeom>
          <a:noFill/>
        </p:spPr>
      </p:pic>
      <p:sp>
        <p:nvSpPr>
          <p:cNvPr id="6" name="TextBox 5"/>
          <p:cNvSpPr txBox="1"/>
          <p:nvPr/>
        </p:nvSpPr>
        <p:spPr>
          <a:xfrm>
            <a:off x="5105400" y="1859340"/>
            <a:ext cx="3810000" cy="452431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en-IN" sz="3600" b="1" dirty="0" smtClean="0"/>
              <a:t>		    </a:t>
            </a:r>
          </a:p>
          <a:p>
            <a:pPr algn="just"/>
            <a:r>
              <a:rPr lang="en-IN" sz="3600" b="1" dirty="0" smtClean="0"/>
              <a:t>		All the students take your scale and measure the length of the Table through the scale.</a:t>
            </a:r>
          </a:p>
          <a:p>
            <a:pPr algn="just"/>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 fill="hold"/>
                                        <p:tgtEl>
                                          <p:spTgt spid="7"/>
                                        </p:tgtEl>
                                      </p:cBhvr>
                                    </p:cmd>
                                  </p:childTnLst>
                                </p:cTn>
                              </p:par>
                              <p:par>
                                <p:cTn id="7" presetID="16" presetClass="entr" presetSubtype="37"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outVertical)">
                                      <p:cBhvr>
                                        <p:cTn id="9" dur="3000"/>
                                        <p:tgtEl>
                                          <p:spTgt spid="2"/>
                                        </p:tgtEl>
                                      </p:cBhvr>
                                    </p:animEffect>
                                  </p:childTnLst>
                                </p:cTn>
                              </p:par>
                              <p:par>
                                <p:cTn id="10" presetID="22" presetClass="entr" presetSubtype="1" fill="hold" grpId="0" nodeType="withEffect">
                                  <p:stCondLst>
                                    <p:cond delay="35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8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55000"/>
          </a:schemeClr>
        </a:solidFill>
        <a:effectLst/>
      </p:bgPr>
    </p:bg>
    <p:spTree>
      <p:nvGrpSpPr>
        <p:cNvPr id="1" name=""/>
        <p:cNvGrpSpPr/>
        <p:nvPr/>
      </p:nvGrpSpPr>
      <p:grpSpPr>
        <a:xfrm>
          <a:off x="0" y="0"/>
          <a:ext cx="0" cy="0"/>
          <a:chOff x="0" y="0"/>
          <a:chExt cx="0" cy="0"/>
        </a:xfrm>
      </p:grpSpPr>
      <p:pic>
        <p:nvPicPr>
          <p:cNvPr id="7" name="s9 all">
            <a:hlinkClick r:id="" action="ppaction://media"/>
          </p:cNvPr>
          <p:cNvPicPr>
            <a:picLocks noRot="1" noChangeAspect="1"/>
          </p:cNvPicPr>
          <p:nvPr>
            <a:wavAudioFile r:embed="rId1" name="s9 all"/>
          </p:nvPr>
        </p:nvPicPr>
        <p:blipFill>
          <a:blip r:embed="rId3"/>
          <a:stretch>
            <a:fillRect/>
          </a:stretch>
        </p:blipFill>
        <p:spPr>
          <a:xfrm>
            <a:off x="4470400" y="3327400"/>
            <a:ext cx="203200" cy="203200"/>
          </a:xfrm>
          <a:prstGeom prst="rect">
            <a:avLst/>
          </a:prstGeom>
        </p:spPr>
      </p:pic>
      <p:sp>
        <p:nvSpPr>
          <p:cNvPr id="3" name="Content Placeholder 2"/>
          <p:cNvSpPr>
            <a:spLocks noGrp="1"/>
          </p:cNvSpPr>
          <p:nvPr>
            <p:ph idx="1"/>
          </p:nvPr>
        </p:nvSpPr>
        <p:spPr>
          <a:xfrm>
            <a:off x="457200" y="1600201"/>
            <a:ext cx="4648200" cy="2209799"/>
          </a:xfrm>
        </p:spPr>
        <p:style>
          <a:lnRef idx="1">
            <a:schemeClr val="accent5"/>
          </a:lnRef>
          <a:fillRef idx="3">
            <a:schemeClr val="accent5"/>
          </a:fillRef>
          <a:effectRef idx="2">
            <a:schemeClr val="accent5"/>
          </a:effectRef>
          <a:fontRef idx="minor">
            <a:schemeClr val="lt1"/>
          </a:fontRef>
        </p:style>
        <p:txBody>
          <a:bodyPr>
            <a:noAutofit/>
          </a:bodyPr>
          <a:lstStyle/>
          <a:p>
            <a:pPr algn="just">
              <a:buFont typeface="Wingdings" pitchFamily="2" charset="2"/>
              <a:buChar char="Ø"/>
            </a:pPr>
            <a:r>
              <a:rPr lang="en-IN" b="1" dirty="0" smtClean="0"/>
              <a:t>Tailor need to measure the length of The cloth to know if it is enough to stitch or not.</a:t>
            </a:r>
          </a:p>
          <a:p>
            <a:pPr>
              <a:buNone/>
            </a:pPr>
            <a:endParaRPr lang="en-US" b="1" dirty="0"/>
          </a:p>
        </p:txBody>
      </p:sp>
      <p:pic>
        <p:nvPicPr>
          <p:cNvPr id="30722" name="Picture 2" descr="Image result for tailor measuring tape with man"/>
          <p:cNvPicPr>
            <a:picLocks noChangeAspect="1" noChangeArrowheads="1"/>
          </p:cNvPicPr>
          <p:nvPr/>
        </p:nvPicPr>
        <p:blipFill>
          <a:blip r:embed="rId4" cstate="print"/>
          <a:srcRect l="5850" t="7032" r="18169" b="17959"/>
          <a:stretch>
            <a:fillRect/>
          </a:stretch>
        </p:blipFill>
        <p:spPr bwMode="auto">
          <a:xfrm>
            <a:off x="5257800" y="1600200"/>
            <a:ext cx="3581400" cy="2286000"/>
          </a:xfrm>
          <a:prstGeom prst="rect">
            <a:avLst/>
          </a:prstGeom>
          <a:noFill/>
        </p:spPr>
      </p:pic>
      <p:sp>
        <p:nvSpPr>
          <p:cNvPr id="5" name="Title 4"/>
          <p:cNvSpPr txBox="1">
            <a:spLocks noGrp="1"/>
          </p:cNvSpPr>
          <p:nvPr>
            <p:ph type="title"/>
          </p:nvPr>
        </p:nvSpPr>
        <p:spPr>
          <a:xfrm>
            <a:off x="457200" y="228600"/>
            <a:ext cx="8305800" cy="107721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IN" sz="3200" b="1" dirty="0" smtClean="0"/>
              <a:t>There are so many occasions when we come across a need to measure lengths and distances. </a:t>
            </a:r>
            <a:endParaRPr lang="en-US" sz="3200" b="1" dirty="0"/>
          </a:p>
        </p:txBody>
      </p:sp>
      <p:pic>
        <p:nvPicPr>
          <p:cNvPr id="30724" name="Picture 4" descr="Image result for indian carpenter"/>
          <p:cNvPicPr>
            <a:picLocks noChangeAspect="1" noChangeArrowheads="1"/>
          </p:cNvPicPr>
          <p:nvPr/>
        </p:nvPicPr>
        <p:blipFill>
          <a:blip r:embed="rId5" cstate="print"/>
          <a:srcRect/>
          <a:stretch>
            <a:fillRect/>
          </a:stretch>
        </p:blipFill>
        <p:spPr bwMode="auto">
          <a:xfrm>
            <a:off x="5334000" y="4114800"/>
            <a:ext cx="3505200" cy="2514600"/>
          </a:xfrm>
          <a:prstGeom prst="rect">
            <a:avLst/>
          </a:prstGeom>
          <a:noFill/>
        </p:spPr>
      </p:pic>
      <p:sp>
        <p:nvSpPr>
          <p:cNvPr id="8" name="TextBox 7"/>
          <p:cNvSpPr txBox="1"/>
          <p:nvPr/>
        </p:nvSpPr>
        <p:spPr>
          <a:xfrm>
            <a:off x="381000" y="4114800"/>
            <a:ext cx="4800600" cy="240065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buFont typeface="Wingdings" pitchFamily="2" charset="2"/>
              <a:buChar char="Ø"/>
            </a:pPr>
            <a:r>
              <a:rPr lang="en-IN" sz="3000" b="1" dirty="0" smtClean="0"/>
              <a:t>A carpenter need to measure the height and width of a cupboard to know how much wood he would need to make its door</a:t>
            </a:r>
            <a:endParaRPr lang="en-US" sz="3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08" fill="hold"/>
                                        <p:tgtEl>
                                          <p:spTgt spid="7"/>
                                        </p:tgtEl>
                                      </p:cBhvr>
                                    </p:cmd>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0"/>
                                        <p:tgtEl>
                                          <p:spTgt spid="5"/>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childTnLst>
                                </p:cTn>
                              </p:par>
                              <p:par>
                                <p:cTn id="13" presetID="10" presetClass="entr" presetSubtype="0" fill="hold" grpId="0" nodeType="withEffect">
                                  <p:stCondLst>
                                    <p:cond delay="12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par>
                                <p:cTn id="16" presetID="18" presetClass="entr" presetSubtype="6" fill="hold" nodeType="withEffect">
                                  <p:stCondLst>
                                    <p:cond delay="11000"/>
                                  </p:stCondLst>
                                  <p:childTnLst>
                                    <p:set>
                                      <p:cBhvr>
                                        <p:cTn id="17" dur="1" fill="hold">
                                          <p:stCondLst>
                                            <p:cond delay="0"/>
                                          </p:stCondLst>
                                        </p:cTn>
                                        <p:tgtEl>
                                          <p:spTgt spid="30722"/>
                                        </p:tgtEl>
                                        <p:attrNameLst>
                                          <p:attrName>style.visibility</p:attrName>
                                        </p:attrNameLst>
                                      </p:cBhvr>
                                      <p:to>
                                        <p:strVal val="visible"/>
                                      </p:to>
                                    </p:set>
                                    <p:animEffect transition="in" filter="strips(downRight)">
                                      <p:cBhvr>
                                        <p:cTn id="18" dur="500"/>
                                        <p:tgtEl>
                                          <p:spTgt spid="30722"/>
                                        </p:tgtEl>
                                      </p:cBhvr>
                                    </p:animEffect>
                                  </p:childTnLst>
                                </p:cTn>
                              </p:par>
                              <p:par>
                                <p:cTn id="19" presetID="22" presetClass="entr" presetSubtype="1" fill="hold" grpId="0" nodeType="withEffect">
                                  <p:stCondLst>
                                    <p:cond delay="2300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0"/>
                                        <p:tgtEl>
                                          <p:spTgt spid="8"/>
                                        </p:tgtEl>
                                      </p:cBhvr>
                                    </p:animEffect>
                                  </p:childTnLst>
                                </p:cTn>
                              </p:par>
                              <p:par>
                                <p:cTn id="22" presetID="24" presetClass="entr" presetSubtype="0" fill="hold" nodeType="withEffect">
                                  <p:stCondLst>
                                    <p:cond delay="22000"/>
                                  </p:stCondLst>
                                  <p:childTnLst>
                                    <p:set>
                                      <p:cBhvr>
                                        <p:cTn id="23" dur="1" fill="hold">
                                          <p:stCondLst>
                                            <p:cond delay="0"/>
                                          </p:stCondLst>
                                        </p:cTn>
                                        <p:tgtEl>
                                          <p:spTgt spid="30724"/>
                                        </p:tgtEl>
                                        <p:attrNameLst>
                                          <p:attrName>style.visibility</p:attrName>
                                        </p:attrNameLst>
                                      </p:cBhvr>
                                      <p:to>
                                        <p:strVal val="visible"/>
                                      </p:to>
                                    </p:set>
                                    <p:anim to="" calcmode="lin" valueType="num">
                                      <p:cBhvr>
                                        <p:cTn id="24" dur="1" fill="hold"/>
                                        <p:tgtEl>
                                          <p:spTgt spid="307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3" grpId="0" build="p"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0 d">
            <a:hlinkClick r:id="" action="ppaction://media"/>
          </p:cNvPr>
          <p:cNvPicPr>
            <a:picLocks noRot="1" noChangeAspect="1"/>
          </p:cNvPicPr>
          <p:nvPr>
            <a:wavAudioFile r:embed="rId1" name="10 d"/>
          </p:nvPr>
        </p:nvPicPr>
        <p:blipFill>
          <a:blip r:embed="rId6"/>
          <a:stretch>
            <a:fillRect/>
          </a:stretch>
        </p:blipFill>
        <p:spPr>
          <a:xfrm>
            <a:off x="4191000" y="4267200"/>
            <a:ext cx="203200" cy="203200"/>
          </a:xfrm>
          <a:prstGeom prst="rect">
            <a:avLst/>
          </a:prstGeom>
        </p:spPr>
      </p:pic>
      <p:pic>
        <p:nvPicPr>
          <p:cNvPr id="14" name="s10 a">
            <a:hlinkClick r:id="" action="ppaction://media"/>
          </p:cNvPr>
          <p:cNvPicPr>
            <a:picLocks noRot="1" noChangeAspect="1"/>
          </p:cNvPicPr>
          <p:nvPr>
            <a:wavAudioFile r:embed="rId2" name="s10 a"/>
          </p:nvPr>
        </p:nvPicPr>
        <p:blipFill>
          <a:blip r:embed="rId6"/>
          <a:stretch>
            <a:fillRect/>
          </a:stretch>
        </p:blipFill>
        <p:spPr>
          <a:xfrm>
            <a:off x="3276600" y="3886200"/>
            <a:ext cx="203200" cy="203200"/>
          </a:xfrm>
          <a:prstGeom prst="rect">
            <a:avLst/>
          </a:prstGeom>
        </p:spPr>
      </p:pic>
      <p:pic>
        <p:nvPicPr>
          <p:cNvPr id="12" name="s10 c">
            <a:hlinkClick r:id="" action="ppaction://media"/>
          </p:cNvPr>
          <p:cNvPicPr>
            <a:picLocks noRot="1" noChangeAspect="1"/>
          </p:cNvPicPr>
          <p:nvPr>
            <a:wavAudioFile r:embed="rId3" name="s10 c"/>
          </p:nvPr>
        </p:nvPicPr>
        <p:blipFill>
          <a:blip r:embed="rId6"/>
          <a:stretch>
            <a:fillRect/>
          </a:stretch>
        </p:blipFill>
        <p:spPr>
          <a:xfrm>
            <a:off x="4038600" y="3200400"/>
            <a:ext cx="203200" cy="203200"/>
          </a:xfrm>
          <a:prstGeom prst="rect">
            <a:avLst/>
          </a:prstGeom>
        </p:spPr>
      </p:pic>
      <p:pic>
        <p:nvPicPr>
          <p:cNvPr id="9" name="s10 b">
            <a:hlinkClick r:id="" action="ppaction://media"/>
          </p:cNvPr>
          <p:cNvPicPr>
            <a:picLocks noRot="1" noChangeAspect="1"/>
          </p:cNvPicPr>
          <p:nvPr>
            <a:wavAudioFile r:embed="rId4" name="s10 b"/>
          </p:nvPr>
        </p:nvPicPr>
        <p:blipFill>
          <a:blip r:embed="rId7"/>
          <a:stretch>
            <a:fillRect/>
          </a:stretch>
        </p:blipFill>
        <p:spPr>
          <a:xfrm>
            <a:off x="4876800" y="3505200"/>
            <a:ext cx="203200" cy="203200"/>
          </a:xfrm>
          <a:prstGeom prst="rect">
            <a:avLst/>
          </a:prstGeom>
        </p:spPr>
      </p:pic>
      <p:pic>
        <p:nvPicPr>
          <p:cNvPr id="4" name="Picture 2" descr="C:\Users\Admin\Desktop\11.PNG"/>
          <p:cNvPicPr>
            <a:picLocks noChangeAspect="1" noChangeArrowheads="1"/>
          </p:cNvPicPr>
          <p:nvPr/>
        </p:nvPicPr>
        <p:blipFill>
          <a:blip r:embed="rId8" cstate="print"/>
          <a:srcRect/>
          <a:stretch>
            <a:fillRect/>
          </a:stretch>
        </p:blipFill>
        <p:spPr bwMode="auto">
          <a:xfrm>
            <a:off x="0" y="0"/>
            <a:ext cx="9144000" cy="6858000"/>
          </a:xfrm>
          <a:prstGeom prst="rect">
            <a:avLst/>
          </a:prstGeom>
          <a:noFill/>
        </p:spPr>
      </p:pic>
      <p:sp>
        <p:nvSpPr>
          <p:cNvPr id="5" name="Content Placeholder 5"/>
          <p:cNvSpPr txBox="1">
            <a:spLocks/>
          </p:cNvSpPr>
          <p:nvPr/>
        </p:nvSpPr>
        <p:spPr>
          <a:xfrm>
            <a:off x="3962400" y="152400"/>
            <a:ext cx="4724400" cy="1752600"/>
          </a:xfrm>
          <a:prstGeom prst="wedgeEllipseCallout">
            <a:avLst>
              <a:gd name="adj1" fmla="val -22472"/>
              <a:gd name="adj2" fmla="val 64213"/>
            </a:avLst>
          </a:prstGeom>
          <a:solidFill>
            <a:schemeClr val="lt1">
              <a:alpha val="61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2400" b="1" dirty="0" smtClean="0"/>
              <a:t>S</a:t>
            </a:r>
            <a:r>
              <a:rPr lang="en-IN" sz="2400" b="1" noProof="0" dirty="0" err="1" smtClean="0"/>
              <a:t>udents</a:t>
            </a:r>
            <a:r>
              <a:rPr lang="en-IN" sz="2400" b="1" dirty="0" smtClean="0"/>
              <a:t>.. We have to find the total distance of anyplace to know the exact measurement..</a:t>
            </a:r>
            <a:endParaRPr kumimoji="0" lang="en-US" sz="2400" b="1" i="0" u="none" strike="noStrike" kern="1200" cap="none" spc="0" normalizeH="0" baseline="0" noProof="0" dirty="0">
              <a:ln>
                <a:noFill/>
              </a:ln>
              <a:solidFill>
                <a:schemeClr val="dk1"/>
              </a:solidFill>
              <a:effectLst/>
              <a:uLnTx/>
              <a:uFillTx/>
              <a:latin typeface="+mn-lt"/>
              <a:ea typeface="+mn-ea"/>
              <a:cs typeface="+mn-cs"/>
            </a:endParaRPr>
          </a:p>
        </p:txBody>
      </p:sp>
      <p:sp>
        <p:nvSpPr>
          <p:cNvPr id="7" name="Content Placeholder 5"/>
          <p:cNvSpPr txBox="1">
            <a:spLocks/>
          </p:cNvSpPr>
          <p:nvPr/>
        </p:nvSpPr>
        <p:spPr>
          <a:xfrm>
            <a:off x="5867400" y="990600"/>
            <a:ext cx="3048000" cy="1905000"/>
          </a:xfrm>
          <a:prstGeom prst="wedgeEllipseCallout">
            <a:avLst>
              <a:gd name="adj1" fmla="val -17995"/>
              <a:gd name="adj2" fmla="val 89620"/>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2400" b="1" noProof="0" dirty="0" smtClean="0"/>
              <a:t>Ma’am... What is the length of this desk and room too?</a:t>
            </a:r>
            <a:endParaRPr kumimoji="0" lang="en-US" sz="2400" b="1" i="0" u="none" strike="noStrike" kern="1200" cap="none" spc="0" normalizeH="0" baseline="0" noProof="0" dirty="0">
              <a:ln>
                <a:noFill/>
              </a:ln>
              <a:solidFill>
                <a:schemeClr val="dk1"/>
              </a:solidFill>
              <a:effectLst/>
              <a:uLnTx/>
              <a:uFillTx/>
              <a:latin typeface="+mn-lt"/>
              <a:ea typeface="+mn-ea"/>
              <a:cs typeface="+mn-cs"/>
            </a:endParaRPr>
          </a:p>
        </p:txBody>
      </p:sp>
      <p:sp>
        <p:nvSpPr>
          <p:cNvPr id="10" name="Content Placeholder 5"/>
          <p:cNvSpPr txBox="1">
            <a:spLocks/>
          </p:cNvSpPr>
          <p:nvPr/>
        </p:nvSpPr>
        <p:spPr>
          <a:xfrm>
            <a:off x="685800" y="381000"/>
            <a:ext cx="2971800" cy="2133600"/>
          </a:xfrm>
          <a:prstGeom prst="wedgeEllipseCallout">
            <a:avLst>
              <a:gd name="adj1" fmla="val -19289"/>
              <a:gd name="adj2" fmla="val 137110"/>
            </a:avLst>
          </a:prstGeom>
          <a:solidFill>
            <a:schemeClr val="lt1">
              <a:alpha val="78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2800" b="1" dirty="0" smtClean="0"/>
              <a:t>Ma’am how far is it from Delhi to </a:t>
            </a:r>
            <a:r>
              <a:rPr lang="en-IN" sz="2800" b="1" dirty="0" err="1" smtClean="0"/>
              <a:t>Lucknow</a:t>
            </a:r>
            <a:r>
              <a:rPr lang="en-IN" sz="2800" b="1" dirty="0" smtClean="0"/>
              <a:t>..? </a:t>
            </a:r>
            <a:endParaRPr kumimoji="0" lang="en-US" sz="2800" b="1" i="0" u="none" strike="noStrike" kern="1200" cap="none" spc="0" normalizeH="0" baseline="0" noProof="0" dirty="0">
              <a:ln>
                <a:noFill/>
              </a:ln>
              <a:solidFill>
                <a:schemeClr val="dk1"/>
              </a:solidFill>
              <a:effectLst/>
              <a:uLnTx/>
              <a:uFillTx/>
              <a:latin typeface="+mn-lt"/>
              <a:ea typeface="+mn-ea"/>
              <a:cs typeface="+mn-cs"/>
            </a:endParaRPr>
          </a:p>
        </p:txBody>
      </p:sp>
      <p:sp>
        <p:nvSpPr>
          <p:cNvPr id="11" name="Content Placeholder 5"/>
          <p:cNvSpPr txBox="1">
            <a:spLocks/>
          </p:cNvSpPr>
          <p:nvPr/>
        </p:nvSpPr>
        <p:spPr>
          <a:xfrm>
            <a:off x="304800" y="685800"/>
            <a:ext cx="3581400" cy="1600200"/>
          </a:xfrm>
          <a:prstGeom prst="wedgeEllipseCallout">
            <a:avLst>
              <a:gd name="adj1" fmla="val 775"/>
              <a:gd name="adj2" fmla="val 132919"/>
            </a:avLst>
          </a:prstGeom>
          <a:solidFill>
            <a:schemeClr val="lt1">
              <a:alpha val="76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2400" b="1" noProof="0" dirty="0" smtClean="0"/>
              <a:t>Ma’am how far away is the Moon from the Earth?</a:t>
            </a:r>
            <a:endParaRPr kumimoji="0" lang="en-US" sz="2400" b="1"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48" fill="hold"/>
                                        <p:tgtEl>
                                          <p:spTgt spid="14"/>
                                        </p:tgtEl>
                                      </p:cBhvr>
                                    </p:cmd>
                                  </p:childTnLst>
                                </p:cTn>
                              </p:par>
                              <p:par>
                                <p:cTn id="7" presetID="22" presetClass="entr" presetSubtype="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2000"/>
                                        <p:tgtEl>
                                          <p:spTgt spid="5"/>
                                        </p:tgtEl>
                                      </p:cBhvr>
                                    </p:animEffect>
                                  </p:childTnLst>
                                </p:cTn>
                              </p:par>
                            </p:childTnLst>
                          </p:cTn>
                        </p:par>
                        <p:par>
                          <p:cTn id="10" fill="hold">
                            <p:stCondLst>
                              <p:cond delay="10751"/>
                            </p:stCondLst>
                            <p:childTnLst>
                              <p:par>
                                <p:cTn id="11" presetID="16" presetClass="exit" presetSubtype="37" fill="hold" grpId="1" nodeType="afterEffect">
                                  <p:stCondLst>
                                    <p:cond delay="0"/>
                                  </p:stCondLst>
                                  <p:childTnLst>
                                    <p:animEffect transition="out" filter="barn(out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par>
                          <p:cTn id="14" fill="hold">
                            <p:stCondLst>
                              <p:cond delay="11251"/>
                            </p:stCondLst>
                            <p:childTnLst>
                              <p:par>
                                <p:cTn id="15" presetID="1" presetClass="mediacall" presetSubtype="0" fill="hold" nodeType="afterEffect">
                                  <p:stCondLst>
                                    <p:cond delay="0"/>
                                  </p:stCondLst>
                                  <p:childTnLst>
                                    <p:cmd type="call" cmd="playFrom(0.0)">
                                      <p:cBhvr>
                                        <p:cTn id="16" dur="7608" fill="hold"/>
                                        <p:tgtEl>
                                          <p:spTgt spid="9"/>
                                        </p:tgtEl>
                                      </p:cBhvr>
                                    </p:cmd>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par>
                          <p:cTn id="20" fill="hold">
                            <p:stCondLst>
                              <p:cond delay="18862"/>
                            </p:stCondLst>
                            <p:childTnLst>
                              <p:par>
                                <p:cTn id="21" presetID="16" presetClass="exit" presetSubtype="37" fill="hold" grpId="1" nodeType="afterEffect">
                                  <p:stCondLst>
                                    <p:cond delay="0"/>
                                  </p:stCondLst>
                                  <p:childTnLst>
                                    <p:animEffect transition="out" filter="barn(outVertical)">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19362"/>
                            </p:stCondLst>
                            <p:childTnLst>
                              <p:par>
                                <p:cTn id="25" presetID="1" presetClass="mediacall" presetSubtype="0" fill="hold" nodeType="afterEffect">
                                  <p:stCondLst>
                                    <p:cond delay="0"/>
                                  </p:stCondLst>
                                  <p:childTnLst>
                                    <p:cmd type="call" cmd="playFrom(0.0)">
                                      <p:cBhvr>
                                        <p:cTn id="26" dur="7958" fill="hold"/>
                                        <p:tgtEl>
                                          <p:spTgt spid="12"/>
                                        </p:tgtEl>
                                      </p:cBhvr>
                                    </p:cmd>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27323"/>
                            </p:stCondLst>
                            <p:childTnLst>
                              <p:par>
                                <p:cTn id="31" presetID="1" presetClass="exit" presetSubtype="0" fill="hold" grpId="1" nodeType="after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par>
                          <p:cTn id="33" fill="hold">
                            <p:stCondLst>
                              <p:cond delay="27323"/>
                            </p:stCondLst>
                            <p:childTnLst>
                              <p:par>
                                <p:cTn id="34" presetID="1" presetClass="mediacall" presetSubtype="0" fill="hold" nodeType="afterEffect">
                                  <p:stCondLst>
                                    <p:cond delay="0"/>
                                  </p:stCondLst>
                                  <p:childTnLst>
                                    <p:cmd type="call" cmd="playFrom(0.0)">
                                      <p:cBhvr>
                                        <p:cTn id="35" dur="4398" fill="hold"/>
                                        <p:tgtEl>
                                          <p:spTgt spid="13"/>
                                        </p:tgtEl>
                                      </p:cBhvr>
                                    </p:cmd>
                                  </p:childTnLst>
                                </p:cTn>
                              </p:par>
                              <p:par>
                                <p:cTn id="36" presetID="22" presetClass="entr" presetSubtype="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up)">
                                      <p:cBhvr>
                                        <p:cTn id="38" dur="1000"/>
                                        <p:tgtEl>
                                          <p:spTgt spid="11"/>
                                        </p:tgtEl>
                                      </p:cBhvr>
                                    </p:animEffect>
                                  </p:childTnLst>
                                </p:cTn>
                              </p:par>
                            </p:childTnLst>
                          </p:cTn>
                        </p:par>
                        <p:par>
                          <p:cTn id="39" fill="hold">
                            <p:stCondLst>
                              <p:cond delay="31724"/>
                            </p:stCondLst>
                            <p:childTnLst>
                              <p:par>
                                <p:cTn id="40" presetID="1" presetClass="exit" presetSubtype="0" fill="hold" grpId="1" nodeType="afterEffect">
                                  <p:stCondLst>
                                    <p:cond delay="0"/>
                                  </p:stCondLst>
                                  <p:childTnLst>
                                    <p:set>
                                      <p:cBhvr>
                                        <p:cTn id="41"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p:cTn id="4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5" grpId="0" animBg="1"/>
      <p:bldP spid="5" grpId="1" animBg="1"/>
      <p:bldP spid="7" grpId="0" animBg="1"/>
      <p:bldP spid="7" grpId="1" animBg="1"/>
      <p:bldP spid="10" grpId="0" animBg="1"/>
      <p:bldP spid="10" grpId="1"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75000"/>
          </a:schemeClr>
        </a:solidFill>
        <a:effectLst/>
      </p:bgPr>
    </p:bg>
    <p:spTree>
      <p:nvGrpSpPr>
        <p:cNvPr id="1" name=""/>
        <p:cNvGrpSpPr/>
        <p:nvPr/>
      </p:nvGrpSpPr>
      <p:grpSpPr>
        <a:xfrm>
          <a:off x="0" y="0"/>
          <a:ext cx="0" cy="0"/>
          <a:chOff x="0" y="0"/>
          <a:chExt cx="0" cy="0"/>
        </a:xfrm>
      </p:grpSpPr>
      <p:pic>
        <p:nvPicPr>
          <p:cNvPr id="5" name="s11">
            <a:hlinkClick r:id="" action="ppaction://media"/>
          </p:cNvPr>
          <p:cNvPicPr>
            <a:picLocks noRot="1" noChangeAspect="1"/>
          </p:cNvPicPr>
          <p:nvPr>
            <a:wavAudioFile r:embed="rId1" name="s11"/>
          </p:nvPr>
        </p:nvPicPr>
        <p:blipFill>
          <a:blip r:embed="rId3"/>
          <a:stretch>
            <a:fillRect/>
          </a:stretch>
        </p:blipFill>
        <p:spPr>
          <a:xfrm>
            <a:off x="4470400" y="3327400"/>
            <a:ext cx="203200" cy="203200"/>
          </a:xfrm>
          <a:prstGeom prst="rect">
            <a:avLst/>
          </a:prstGeom>
        </p:spPr>
      </p:pic>
      <p:sp>
        <p:nvSpPr>
          <p:cNvPr id="2" name="Title 1"/>
          <p:cNvSpPr>
            <a:spLocks noGrp="1"/>
          </p:cNvSpPr>
          <p:nvPr>
            <p:ph type="title"/>
          </p:nvPr>
        </p:nvSpPr>
        <p:spPr>
          <a:xfrm>
            <a:off x="533400" y="228600"/>
            <a:ext cx="8229600" cy="3200400"/>
          </a:xfrm>
        </p:spPr>
        <p:style>
          <a:lnRef idx="1">
            <a:schemeClr val="accent2"/>
          </a:lnRef>
          <a:fillRef idx="2">
            <a:schemeClr val="accent2"/>
          </a:fillRef>
          <a:effectRef idx="1">
            <a:schemeClr val="accent2"/>
          </a:effectRef>
          <a:fontRef idx="minor">
            <a:schemeClr val="dk1"/>
          </a:fontRef>
        </p:style>
        <p:txBody>
          <a:bodyPr>
            <a:noAutofit/>
          </a:bodyPr>
          <a:lstStyle/>
          <a:p>
            <a:pPr algn="just"/>
            <a:r>
              <a:rPr lang="en-IN" sz="3200" b="1" dirty="0" smtClean="0"/>
              <a:t>		All these questions have one thing common. They all  concern distance between two places. The two places may be close enough. Like the two ends of a table or they may be far apart. Like Jammu </a:t>
            </a:r>
            <a:r>
              <a:rPr lang="en-IN" sz="3200" b="1" dirty="0" err="1" smtClean="0"/>
              <a:t>kashmir</a:t>
            </a:r>
            <a:r>
              <a:rPr lang="en-IN" sz="3200" b="1" dirty="0" smtClean="0"/>
              <a:t> and </a:t>
            </a:r>
            <a:r>
              <a:rPr lang="en-IN" sz="3200" b="1" dirty="0" err="1" smtClean="0"/>
              <a:t>Kanyakumari</a:t>
            </a:r>
            <a:r>
              <a:rPr lang="en-IN" sz="3200" b="1" dirty="0" smtClean="0"/>
              <a:t>.</a:t>
            </a:r>
            <a:endParaRPr lang="en-US" sz="3200" b="1" dirty="0"/>
          </a:p>
        </p:txBody>
      </p:sp>
      <p:sp>
        <p:nvSpPr>
          <p:cNvPr id="4" name="TextBox 3"/>
          <p:cNvSpPr txBox="1"/>
          <p:nvPr/>
        </p:nvSpPr>
        <p:spPr>
          <a:xfrm>
            <a:off x="838200" y="4265474"/>
            <a:ext cx="7772400" cy="230832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just"/>
            <a:r>
              <a:rPr lang="en-IN" sz="3600" b="1" dirty="0" smtClean="0"/>
              <a:t>	Let us do a few measurements to see what exactly we need to do. When we measure distances or lengths. </a:t>
            </a:r>
          </a:p>
          <a:p>
            <a:pPr algn="just"/>
            <a:r>
              <a:rPr lang="en-IN" sz="3600" b="1" dirty="0" smtClean="0"/>
              <a:t>  </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88" fill="hold"/>
                                        <p:tgtEl>
                                          <p:spTgt spid="5"/>
                                        </p:tgtEl>
                                      </p:cBhvr>
                                    </p:cmd>
                                  </p:childTnLst>
                                </p:cTn>
                              </p:par>
                              <p:par>
                                <p:cTn id="7" presetID="22" presetClass="entr" presetSubtype="1"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17000"/>
                                        <p:tgtEl>
                                          <p:spTgt spid="2"/>
                                        </p:tgtEl>
                                      </p:cBhvr>
                                    </p:animEffect>
                                  </p:childTnLst>
                                </p:cTn>
                              </p:par>
                              <p:par>
                                <p:cTn id="10" presetID="22" presetClass="entr" presetSubtype="1" fill="hold" grpId="0" nodeType="withEffect">
                                  <p:stCondLst>
                                    <p:cond delay="2100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alpha val="73000"/>
          </a:srgbClr>
        </a:solidFill>
        <a:effectLst/>
      </p:bgPr>
    </p:bg>
    <p:spTree>
      <p:nvGrpSpPr>
        <p:cNvPr id="1" name=""/>
        <p:cNvGrpSpPr/>
        <p:nvPr/>
      </p:nvGrpSpPr>
      <p:grpSpPr>
        <a:xfrm>
          <a:off x="0" y="0"/>
          <a:ext cx="0" cy="0"/>
          <a:chOff x="0" y="0"/>
          <a:chExt cx="0" cy="0"/>
        </a:xfrm>
      </p:grpSpPr>
      <p:pic>
        <p:nvPicPr>
          <p:cNvPr id="5" name="s12">
            <a:hlinkClick r:id="" action="ppaction://media"/>
          </p:cNvPr>
          <p:cNvPicPr>
            <a:picLocks noRot="1" noChangeAspect="1"/>
          </p:cNvPicPr>
          <p:nvPr>
            <a:wavAudioFile r:embed="rId1" name="s12"/>
          </p:nvPr>
        </p:nvPicPr>
        <p:blipFill>
          <a:blip r:embed="rId3"/>
          <a:stretch>
            <a:fillRect/>
          </a:stretch>
        </p:blipFill>
        <p:spPr>
          <a:xfrm>
            <a:off x="4470400" y="3327400"/>
            <a:ext cx="203200" cy="203200"/>
          </a:xfrm>
          <a:prstGeom prst="rect">
            <a:avLst/>
          </a:prstGeom>
        </p:spPr>
      </p:pic>
      <p:sp>
        <p:nvSpPr>
          <p:cNvPr id="2" name="Title 1"/>
          <p:cNvSpPr>
            <a:spLocks noGrp="1"/>
          </p:cNvSpPr>
          <p:nvPr>
            <p:ph type="title"/>
          </p:nvPr>
        </p:nvSpPr>
        <p:spPr>
          <a:xfrm>
            <a:off x="457200" y="274638"/>
            <a:ext cx="8229600" cy="944562"/>
          </a:xfrm>
        </p:spPr>
        <p:style>
          <a:lnRef idx="1">
            <a:schemeClr val="accent3"/>
          </a:lnRef>
          <a:fillRef idx="2">
            <a:schemeClr val="accent3"/>
          </a:fillRef>
          <a:effectRef idx="1">
            <a:schemeClr val="accent3"/>
          </a:effectRef>
          <a:fontRef idx="minor">
            <a:schemeClr val="dk1"/>
          </a:fontRef>
        </p:style>
        <p:txBody>
          <a:bodyPr/>
          <a:lstStyle/>
          <a:p>
            <a:r>
              <a:rPr lang="en-IN" b="1" dirty="0" smtClean="0"/>
              <a:t>Some Measurements </a:t>
            </a:r>
            <a:endParaRPr lang="en-US" b="1" dirty="0"/>
          </a:p>
        </p:txBody>
      </p:sp>
      <p:sp>
        <p:nvSpPr>
          <p:cNvPr id="3" name="Content Placeholder 2"/>
          <p:cNvSpPr>
            <a:spLocks noGrp="1"/>
          </p:cNvSpPr>
          <p:nvPr>
            <p:ph idx="1"/>
          </p:nvPr>
        </p:nvSpPr>
        <p:spPr>
          <a:xfrm>
            <a:off x="457200" y="1371600"/>
            <a:ext cx="8229600" cy="2057399"/>
          </a:xfrm>
        </p:spPr>
        <p:style>
          <a:lnRef idx="1">
            <a:schemeClr val="accent3"/>
          </a:lnRef>
          <a:fillRef idx="3">
            <a:schemeClr val="accent3"/>
          </a:fillRef>
          <a:effectRef idx="2">
            <a:schemeClr val="accent3"/>
          </a:effectRef>
          <a:fontRef idx="minor">
            <a:schemeClr val="lt1"/>
          </a:fontRef>
        </p:style>
        <p:txBody>
          <a:bodyPr>
            <a:normAutofit fontScale="92500" lnSpcReduction="10000"/>
          </a:bodyPr>
          <a:lstStyle/>
          <a:p>
            <a:pPr lvl="1" algn="just"/>
            <a:r>
              <a:rPr lang="en-IN" dirty="0" smtClean="0"/>
              <a:t>Each of you do this activity one by one. Using your foot as a unit of length now measure the length and breadth of the classroom. It is possible that while measuring these you may find some part remains to be measured as it is smaller than your foot. </a:t>
            </a:r>
          </a:p>
        </p:txBody>
      </p:sp>
      <p:graphicFrame>
        <p:nvGraphicFramePr>
          <p:cNvPr id="4" name="Table 3"/>
          <p:cNvGraphicFramePr>
            <a:graphicFrameLocks noGrp="1"/>
          </p:cNvGraphicFramePr>
          <p:nvPr/>
        </p:nvGraphicFramePr>
        <p:xfrm>
          <a:off x="685800" y="4648200"/>
          <a:ext cx="7848600" cy="2000250"/>
        </p:xfrm>
        <a:graphic>
          <a:graphicData uri="http://schemas.openxmlformats.org/drawingml/2006/table">
            <a:tbl>
              <a:tblPr firstRow="1" bandRow="1">
                <a:tableStyleId>{F5AB1C69-6EDB-4FF4-983F-18BD219EF322}</a:tableStyleId>
              </a:tblPr>
              <a:tblGrid>
                <a:gridCol w="2616200"/>
                <a:gridCol w="2616200"/>
                <a:gridCol w="2616200"/>
              </a:tblGrid>
              <a:tr h="666750">
                <a:tc>
                  <a:txBody>
                    <a:bodyPr/>
                    <a:lstStyle/>
                    <a:p>
                      <a:r>
                        <a:rPr lang="en-IN" dirty="0" smtClean="0"/>
                        <a:t>Name of Student </a:t>
                      </a:r>
                      <a:endParaRPr lang="en-US" dirty="0"/>
                    </a:p>
                  </a:txBody>
                  <a:tcPr/>
                </a:tc>
                <a:tc>
                  <a:txBody>
                    <a:bodyPr/>
                    <a:lstStyle/>
                    <a:p>
                      <a:r>
                        <a:rPr lang="en-IN" dirty="0" smtClean="0"/>
                        <a:t>Length of Classroom</a:t>
                      </a:r>
                      <a:endParaRPr lang="en-US" dirty="0"/>
                    </a:p>
                  </a:txBody>
                  <a:tcPr/>
                </a:tc>
                <a:tc>
                  <a:txBody>
                    <a:bodyPr/>
                    <a:lstStyle/>
                    <a:p>
                      <a:r>
                        <a:rPr lang="en-IN" dirty="0" smtClean="0"/>
                        <a:t>Width of the Classroom </a:t>
                      </a:r>
                      <a:endParaRPr lang="en-US" dirty="0"/>
                    </a:p>
                  </a:txBody>
                  <a:tcPr/>
                </a:tc>
              </a:tr>
              <a:tr h="666750">
                <a:tc>
                  <a:txBody>
                    <a:bodyPr/>
                    <a:lstStyle/>
                    <a:p>
                      <a:endParaRPr lang="en-US"/>
                    </a:p>
                  </a:txBody>
                  <a:tcPr/>
                </a:tc>
                <a:tc>
                  <a:txBody>
                    <a:bodyPr/>
                    <a:lstStyle/>
                    <a:p>
                      <a:endParaRPr lang="en-US"/>
                    </a:p>
                  </a:txBody>
                  <a:tcPr/>
                </a:tc>
                <a:tc>
                  <a:txBody>
                    <a:bodyPr/>
                    <a:lstStyle/>
                    <a:p>
                      <a:endParaRPr lang="en-US" dirty="0"/>
                    </a:p>
                  </a:txBody>
                  <a:tcPr/>
                </a:tc>
              </a:tr>
              <a:tr h="666750">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6" name="Rectangle 5"/>
          <p:cNvSpPr/>
          <p:nvPr/>
        </p:nvSpPr>
        <p:spPr>
          <a:xfrm>
            <a:off x="990600" y="3810000"/>
            <a:ext cx="7208384"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buNone/>
            </a:pPr>
            <a:r>
              <a:rPr lang="en-IN" sz="3200" b="1" dirty="0" smtClean="0"/>
              <a:t>Record your observation in the following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88" fill="hold"/>
                                        <p:tgtEl>
                                          <p:spTgt spid="5"/>
                                        </p:tgtEl>
                                      </p:cBhvr>
                                    </p:cmd>
                                  </p:childTnLst>
                                </p:cTn>
                              </p:par>
                              <p:par>
                                <p:cTn id="7" presetID="24" presetClass="entr" presetSubtype="0" fill="hold" grpId="0" nodeType="withEffect">
                                  <p:stCondLst>
                                    <p:cond delay="1500"/>
                                  </p:stCondLst>
                                  <p:childTnLst>
                                    <p:set>
                                      <p:cBhvr>
                                        <p:cTn id="8" dur="1" fill="hold">
                                          <p:stCondLst>
                                            <p:cond delay="0"/>
                                          </p:stCondLst>
                                        </p:cTn>
                                        <p:tgtEl>
                                          <p:spTgt spid="2"/>
                                        </p:tgtEl>
                                        <p:attrNameLst>
                                          <p:attrName>style.visibility</p:attrName>
                                        </p:attrNameLst>
                                      </p:cBhvr>
                                      <p:to>
                                        <p:strVal val="visible"/>
                                      </p:to>
                                    </p:set>
                                    <p:anim to="" calcmode="lin" valueType="num">
                                      <p:cBhvr>
                                        <p:cTn id="9" dur="1" fill="hold"/>
                                        <p:tgtEl>
                                          <p:spTgt spid="2"/>
                                        </p:tgtEl>
                                        <p:attrNameLst>
                                          <p:attrName/>
                                        </p:attrNameLst>
                                      </p:cBhvr>
                                    </p:anim>
                                  </p:childTnLst>
                                </p:cTn>
                              </p:par>
                              <p:par>
                                <p:cTn id="10" presetID="22" presetClass="entr" presetSubtype="1" fill="hold" grpId="0" nodeType="withEffect">
                                  <p:stCondLst>
                                    <p:cond delay="4000"/>
                                  </p:stCondLst>
                                  <p:childTnLst>
                                    <p:set>
                                      <p:cBhvr>
                                        <p:cTn id="11" dur="1" fill="hold">
                                          <p:stCondLst>
                                            <p:cond delay="0"/>
                                          </p:stCondLst>
                                        </p:cTn>
                                        <p:tgtEl>
                                          <p:spTgt spid="3">
                                            <p:bg/>
                                          </p:spTgt>
                                        </p:tgtEl>
                                        <p:attrNameLst>
                                          <p:attrName>style.visibility</p:attrName>
                                        </p:attrNameLst>
                                      </p:cBhvr>
                                      <p:to>
                                        <p:strVal val="visible"/>
                                      </p:to>
                                    </p:set>
                                    <p:animEffect transition="in" filter="wipe(up)">
                                      <p:cBhvr>
                                        <p:cTn id="12" dur="15000"/>
                                        <p:tgtEl>
                                          <p:spTgt spid="3">
                                            <p:bg/>
                                          </p:spTgt>
                                        </p:tgtEl>
                                      </p:cBhvr>
                                    </p:animEffect>
                                  </p:childTnLst>
                                </p:cTn>
                              </p:par>
                              <p:par>
                                <p:cTn id="13" presetID="22" presetClass="entr" presetSubtype="1" fill="hold" grpId="0" nodeType="withEffect">
                                  <p:stCondLst>
                                    <p:cond delay="4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15000"/>
                                        <p:tgtEl>
                                          <p:spTgt spid="3">
                                            <p:txEl>
                                              <p:pRg st="0" end="0"/>
                                            </p:txEl>
                                          </p:spTgt>
                                        </p:tgtEl>
                                      </p:cBhvr>
                                    </p:animEffect>
                                  </p:childTnLst>
                                </p:cTn>
                              </p:par>
                              <p:par>
                                <p:cTn id="16" presetID="22" presetClass="entr" presetSubtype="8" fill="hold" grpId="0" nodeType="withEffect">
                                  <p:stCondLst>
                                    <p:cond delay="305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0"/>
                                        <p:tgtEl>
                                          <p:spTgt spid="6"/>
                                        </p:tgtEl>
                                      </p:cBhvr>
                                    </p:animEffect>
                                  </p:childTnLst>
                                </p:cTn>
                              </p:par>
                              <p:par>
                                <p:cTn id="19" presetID="9" presetClass="entr" presetSubtype="0" fill="hold" nodeType="withEffect">
                                  <p:stCondLst>
                                    <p:cond delay="3150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2" grpId="0" animBg="1"/>
      <p:bldP spid="3" grpId="0" build="p"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IN" sz="6000" b="1" dirty="0" smtClean="0"/>
              <a:t>Activity 2 </a:t>
            </a:r>
            <a:endParaRPr lang="en-US" sz="6000" b="1" dirty="0"/>
          </a:p>
        </p:txBody>
      </p:sp>
      <p:sp>
        <p:nvSpPr>
          <p:cNvPr id="3" name="Content Placeholder 2"/>
          <p:cNvSpPr>
            <a:spLocks noGrp="1"/>
          </p:cNvSpPr>
          <p:nvPr>
            <p:ph idx="1"/>
          </p:nvPr>
        </p:nvSpPr>
        <p:spPr>
          <a:xfrm>
            <a:off x="457200" y="1371600"/>
            <a:ext cx="8229600" cy="1905000"/>
          </a:xfrm>
        </p:spPr>
        <p:style>
          <a:lnRef idx="1">
            <a:schemeClr val="accent6"/>
          </a:lnRef>
          <a:fillRef idx="3">
            <a:schemeClr val="accent6"/>
          </a:fillRef>
          <a:effectRef idx="2">
            <a:schemeClr val="accent6"/>
          </a:effectRef>
          <a:fontRef idx="minor">
            <a:schemeClr val="lt1"/>
          </a:fontRef>
        </p:style>
        <p:txBody>
          <a:bodyPr>
            <a:noAutofit/>
          </a:bodyPr>
          <a:lstStyle/>
          <a:p>
            <a:pPr lvl="1" algn="just"/>
            <a:r>
              <a:rPr lang="en-IN" dirty="0" smtClean="0"/>
              <a:t>Students now we will do an activity in a group of five each and each of you have to use your hand span as a unit to measure the width of a table and write the record in the following table .</a:t>
            </a:r>
            <a:endParaRPr lang="en-US" dirty="0"/>
          </a:p>
        </p:txBody>
      </p:sp>
      <p:sp>
        <p:nvSpPr>
          <p:cNvPr id="6146" name="AutoShape 2" descr="Image result for measuring table by handspan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Image result for measuring table by handspan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Image result for measuring table by handspan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2" name="AutoShape 8" descr="Image result for measuring table by handspan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4" name="AutoShape 10" descr="Image result for measuring table by handspan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55" name="Picture 11" descr="C:\Users\Admin\Desktop\12.PNG"/>
          <p:cNvPicPr>
            <a:picLocks noChangeAspect="1" noChangeArrowheads="1"/>
          </p:cNvPicPr>
          <p:nvPr/>
        </p:nvPicPr>
        <p:blipFill>
          <a:blip r:embed="rId3" cstate="print"/>
          <a:srcRect/>
          <a:stretch>
            <a:fillRect/>
          </a:stretch>
        </p:blipFill>
        <p:spPr bwMode="auto">
          <a:xfrm>
            <a:off x="828675" y="3810000"/>
            <a:ext cx="3133725" cy="2667000"/>
          </a:xfrm>
          <a:prstGeom prst="rect">
            <a:avLst/>
          </a:prstGeom>
          <a:noFill/>
        </p:spPr>
      </p:pic>
      <p:graphicFrame>
        <p:nvGraphicFramePr>
          <p:cNvPr id="10" name="Table 9"/>
          <p:cNvGraphicFramePr>
            <a:graphicFrameLocks noGrp="1"/>
          </p:cNvGraphicFramePr>
          <p:nvPr/>
        </p:nvGraphicFramePr>
        <p:xfrm>
          <a:off x="4038600" y="3765905"/>
          <a:ext cx="4648200" cy="2754275"/>
        </p:xfrm>
        <a:graphic>
          <a:graphicData uri="http://schemas.openxmlformats.org/drawingml/2006/table">
            <a:tbl>
              <a:tblPr firstRow="1" bandRow="1">
                <a:tableStyleId>{93296810-A885-4BE3-A3E7-6D5BEEA58F35}</a:tableStyleId>
              </a:tblPr>
              <a:tblGrid>
                <a:gridCol w="2324100"/>
                <a:gridCol w="2324100"/>
              </a:tblGrid>
              <a:tr h="519783">
                <a:tc>
                  <a:txBody>
                    <a:bodyPr/>
                    <a:lstStyle/>
                    <a:p>
                      <a:r>
                        <a:rPr lang="en-IN" dirty="0" smtClean="0"/>
                        <a:t>Who measured the width of the table </a:t>
                      </a:r>
                      <a:endParaRPr lang="en-US" dirty="0"/>
                    </a:p>
                  </a:txBody>
                  <a:tcPr/>
                </a:tc>
                <a:tc>
                  <a:txBody>
                    <a:bodyPr/>
                    <a:lstStyle/>
                    <a:p>
                      <a:r>
                        <a:rPr lang="en-IN" dirty="0" smtClean="0"/>
                        <a:t>Number of hand spans </a:t>
                      </a:r>
                      <a:endParaRPr lang="en-US" dirty="0"/>
                    </a:p>
                  </a:txBody>
                  <a:tcPr/>
                </a:tc>
              </a:tr>
              <a:tr h="422839">
                <a:tc>
                  <a:txBody>
                    <a:bodyPr/>
                    <a:lstStyle/>
                    <a:p>
                      <a:endParaRPr lang="en-US" dirty="0"/>
                    </a:p>
                  </a:txBody>
                  <a:tcPr/>
                </a:tc>
                <a:tc>
                  <a:txBody>
                    <a:bodyPr/>
                    <a:lstStyle/>
                    <a:p>
                      <a:endParaRPr lang="en-US" dirty="0"/>
                    </a:p>
                  </a:txBody>
                  <a:tcPr/>
                </a:tc>
              </a:tr>
              <a:tr h="422839">
                <a:tc>
                  <a:txBody>
                    <a:bodyPr/>
                    <a:lstStyle/>
                    <a:p>
                      <a:endParaRPr lang="en-US" dirty="0"/>
                    </a:p>
                  </a:txBody>
                  <a:tcPr/>
                </a:tc>
                <a:tc>
                  <a:txBody>
                    <a:bodyPr/>
                    <a:lstStyle/>
                    <a:p>
                      <a:endParaRPr lang="en-US" dirty="0"/>
                    </a:p>
                  </a:txBody>
                  <a:tcPr/>
                </a:tc>
              </a:tr>
              <a:tr h="422839">
                <a:tc>
                  <a:txBody>
                    <a:bodyPr/>
                    <a:lstStyle/>
                    <a:p>
                      <a:endParaRPr lang="en-US" dirty="0"/>
                    </a:p>
                  </a:txBody>
                  <a:tcPr/>
                </a:tc>
                <a:tc>
                  <a:txBody>
                    <a:bodyPr/>
                    <a:lstStyle/>
                    <a:p>
                      <a:endParaRPr lang="en-US"/>
                    </a:p>
                  </a:txBody>
                  <a:tcPr/>
                </a:tc>
              </a:tr>
              <a:tr h="422839">
                <a:tc>
                  <a:txBody>
                    <a:bodyPr/>
                    <a:lstStyle/>
                    <a:p>
                      <a:endParaRPr lang="en-US" dirty="0"/>
                    </a:p>
                  </a:txBody>
                  <a:tcPr/>
                </a:tc>
                <a:tc>
                  <a:txBody>
                    <a:bodyPr/>
                    <a:lstStyle/>
                    <a:p>
                      <a:endParaRPr lang="en-US"/>
                    </a:p>
                  </a:txBody>
                  <a:tcPr/>
                </a:tc>
              </a:tr>
              <a:tr h="422839">
                <a:tc>
                  <a:txBody>
                    <a:bodyPr/>
                    <a:lstStyle/>
                    <a:p>
                      <a:endParaRPr lang="en-US"/>
                    </a:p>
                  </a:txBody>
                  <a:tcPr/>
                </a:tc>
                <a:tc>
                  <a:txBody>
                    <a:bodyPr/>
                    <a:lstStyle/>
                    <a:p>
                      <a:endParaRPr lang="en-US" dirty="0"/>
                    </a:p>
                  </a:txBody>
                  <a:tcPr/>
                </a:tc>
              </a:tr>
            </a:tbl>
          </a:graphicData>
        </a:graphic>
      </p:graphicFrame>
      <p:pic>
        <p:nvPicPr>
          <p:cNvPr id="11" name="s13 ">
            <a:hlinkClick r:id="" action="ppaction://media"/>
          </p:cNvPr>
          <p:cNvPicPr>
            <a:picLocks noRot="1" noChangeAspect="1"/>
          </p:cNvPicPr>
          <p:nvPr>
            <a:wavAudioFile r:embed="rId1" name="s13 "/>
          </p:nvPr>
        </p:nvPicPr>
        <p:blipFill>
          <a:blip r:embed="rId4"/>
          <a:stretch>
            <a:fillRect/>
          </a:stretch>
        </p:blipFill>
        <p:spPr>
          <a:xfrm>
            <a:off x="4470400" y="33274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48" fill="hold"/>
                                        <p:tgtEl>
                                          <p:spTgt spid="11"/>
                                        </p:tgtEl>
                                      </p:cBhvr>
                                    </p:cmd>
                                  </p:childTnLst>
                                </p:cTn>
                              </p:par>
                              <p:par>
                                <p:cTn id="7" presetID="5" presetClass="entr" presetSubtype="1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heckerboard(across)">
                                      <p:cBhvr>
                                        <p:cTn id="9" dur="2000"/>
                                        <p:tgtEl>
                                          <p:spTgt spid="2"/>
                                        </p:tgtEl>
                                      </p:cBhvr>
                                    </p:animEffect>
                                  </p:childTnLst>
                                </p:cTn>
                              </p:par>
                              <p:par>
                                <p:cTn id="10" presetID="22" presetClass="entr" presetSubtype="1" fill="hold" grpId="0" nodeType="withEffect">
                                  <p:stCondLst>
                                    <p:cond delay="2000"/>
                                  </p:stCondLst>
                                  <p:childTnLst>
                                    <p:set>
                                      <p:cBhvr>
                                        <p:cTn id="11" dur="1" fill="hold">
                                          <p:stCondLst>
                                            <p:cond delay="0"/>
                                          </p:stCondLst>
                                        </p:cTn>
                                        <p:tgtEl>
                                          <p:spTgt spid="3">
                                            <p:bg/>
                                          </p:spTgt>
                                        </p:tgtEl>
                                        <p:attrNameLst>
                                          <p:attrName>style.visibility</p:attrName>
                                        </p:attrNameLst>
                                      </p:cBhvr>
                                      <p:to>
                                        <p:strVal val="visible"/>
                                      </p:to>
                                    </p:set>
                                    <p:animEffect transition="in" filter="wipe(up)">
                                      <p:cBhvr>
                                        <p:cTn id="12" dur="5000"/>
                                        <p:tgtEl>
                                          <p:spTgt spid="3">
                                            <p:bg/>
                                          </p:spTgt>
                                        </p:tgtEl>
                                      </p:cBhvr>
                                    </p:animEffect>
                                  </p:childTnLst>
                                </p:cTn>
                              </p:par>
                              <p:par>
                                <p:cTn id="13" presetID="22" presetClass="entr" presetSubtype="1" fill="hold" grpId="0" nodeType="withEffect">
                                  <p:stCondLst>
                                    <p:cond delay="2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0"/>
                                        <p:tgtEl>
                                          <p:spTgt spid="3">
                                            <p:txEl>
                                              <p:pRg st="0" end="0"/>
                                            </p:txEl>
                                          </p:spTgt>
                                        </p:tgtEl>
                                      </p:cBhvr>
                                    </p:animEffect>
                                  </p:childTnLst>
                                </p:cTn>
                              </p:par>
                              <p:par>
                                <p:cTn id="16" presetID="10" presetClass="entr" presetSubtype="0" fill="hold" nodeType="withEffect">
                                  <p:stCondLst>
                                    <p:cond delay="15000"/>
                                  </p:stCondLst>
                                  <p:childTnLst>
                                    <p:set>
                                      <p:cBhvr>
                                        <p:cTn id="17" dur="1" fill="hold">
                                          <p:stCondLst>
                                            <p:cond delay="0"/>
                                          </p:stCondLst>
                                        </p:cTn>
                                        <p:tgtEl>
                                          <p:spTgt spid="6155"/>
                                        </p:tgtEl>
                                        <p:attrNameLst>
                                          <p:attrName>style.visibility</p:attrName>
                                        </p:attrNameLst>
                                      </p:cBhvr>
                                      <p:to>
                                        <p:strVal val="visible"/>
                                      </p:to>
                                    </p:set>
                                    <p:animEffect transition="in" filter="fade">
                                      <p:cBhvr>
                                        <p:cTn id="18" dur="3000"/>
                                        <p:tgtEl>
                                          <p:spTgt spid="6155"/>
                                        </p:tgtEl>
                                      </p:cBhvr>
                                    </p:animEffect>
                                  </p:childTnLst>
                                </p:cTn>
                              </p:par>
                              <p:par>
                                <p:cTn id="19" presetID="5" presetClass="entr" presetSubtype="5" fill="hold" nodeType="withEffect">
                                  <p:stCondLst>
                                    <p:cond delay="16000"/>
                                  </p:stCondLst>
                                  <p:childTnLst>
                                    <p:set>
                                      <p:cBhvr>
                                        <p:cTn id="20" dur="1" fill="hold">
                                          <p:stCondLst>
                                            <p:cond delay="0"/>
                                          </p:stCondLst>
                                        </p:cTn>
                                        <p:tgtEl>
                                          <p:spTgt spid="10"/>
                                        </p:tgtEl>
                                        <p:attrNameLst>
                                          <p:attrName>style.visibility</p:attrName>
                                        </p:attrNameLst>
                                      </p:cBhvr>
                                      <p:to>
                                        <p:strVal val="visible"/>
                                      </p:to>
                                    </p:set>
                                    <p:animEffect transition="in" filter="checkerboard(down)">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2" grpId="0" animBg="1"/>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Image result for measuring table by handspan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4" name="AutoShape 4" descr="Image result for measuring table by handspan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6" name="AutoShape 6" descr="Image result for measuring table by handspan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2" descr="C:\Users\Admin\Desktop\11.PNG"/>
          <p:cNvPicPr>
            <a:picLocks noChangeAspect="1" noChangeArrowheads="1"/>
          </p:cNvPicPr>
          <p:nvPr/>
        </p:nvPicPr>
        <p:blipFill>
          <a:blip r:embed="rId4" cstate="print"/>
          <a:srcRect/>
          <a:stretch>
            <a:fillRect/>
          </a:stretch>
        </p:blipFill>
        <p:spPr bwMode="auto">
          <a:xfrm>
            <a:off x="0" y="0"/>
            <a:ext cx="9144000" cy="7086600"/>
          </a:xfrm>
          <a:prstGeom prst="rect">
            <a:avLst/>
          </a:prstGeom>
          <a:noFill/>
        </p:spPr>
      </p:pic>
      <p:sp>
        <p:nvSpPr>
          <p:cNvPr id="8" name="Rectangular Callout 7"/>
          <p:cNvSpPr/>
          <p:nvPr/>
        </p:nvSpPr>
        <p:spPr>
          <a:xfrm>
            <a:off x="2286000" y="304800"/>
            <a:ext cx="2819400" cy="1524000"/>
          </a:xfrm>
          <a:prstGeom prst="wedgeRectCallout">
            <a:avLst>
              <a:gd name="adj1" fmla="val 49454"/>
              <a:gd name="adj2" fmla="val 79266"/>
            </a:avLst>
          </a:prstGeom>
          <a:solidFill>
            <a:schemeClr val="lt1">
              <a:alpha val="57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IN" sz="2400" b="1" dirty="0" smtClean="0"/>
              <a:t>The fixed quantity of measurement is called a unit. </a:t>
            </a:r>
            <a:endParaRPr lang="en-US" sz="2400" b="1" dirty="0"/>
          </a:p>
        </p:txBody>
      </p:sp>
      <p:sp>
        <p:nvSpPr>
          <p:cNvPr id="9" name="Rectangular Callout 8"/>
          <p:cNvSpPr/>
          <p:nvPr/>
        </p:nvSpPr>
        <p:spPr>
          <a:xfrm>
            <a:off x="304800" y="381000"/>
            <a:ext cx="4114800" cy="1828800"/>
          </a:xfrm>
          <a:prstGeom prst="wedgeRectCallout">
            <a:avLst>
              <a:gd name="adj1" fmla="val 60069"/>
              <a:gd name="adj2" fmla="val 56965"/>
            </a:avLst>
          </a:prstGeom>
          <a:solidFill>
            <a:schemeClr val="lt1">
              <a:alpha val="6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IN" sz="2400" b="1" dirty="0" smtClean="0"/>
              <a:t> The result of measurement is expressed in two part  one is number and other is the unit of measurement. </a:t>
            </a:r>
            <a:endParaRPr lang="en-US" sz="2400" b="1" dirty="0"/>
          </a:p>
        </p:txBody>
      </p:sp>
      <p:sp>
        <p:nvSpPr>
          <p:cNvPr id="10" name="Rectangular Callout 9"/>
          <p:cNvSpPr/>
          <p:nvPr/>
        </p:nvSpPr>
        <p:spPr>
          <a:xfrm>
            <a:off x="5410200" y="228600"/>
            <a:ext cx="3505200" cy="1828800"/>
          </a:xfrm>
          <a:prstGeom prst="wedgeRectCallout">
            <a:avLst>
              <a:gd name="adj1" fmla="val -46673"/>
              <a:gd name="adj2" fmla="val 6551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2000" b="1" dirty="0" smtClean="0"/>
              <a:t> if in 1’st activity the length of the room is found to be 12 steps of your foot then 12 is the number and foot length is the unit selected for the measurement. </a:t>
            </a:r>
            <a:endParaRPr lang="en-US" sz="2000" b="1" dirty="0"/>
          </a:p>
        </p:txBody>
      </p:sp>
      <p:sp>
        <p:nvSpPr>
          <p:cNvPr id="11" name="Rectangular Callout 10"/>
          <p:cNvSpPr/>
          <p:nvPr/>
        </p:nvSpPr>
        <p:spPr>
          <a:xfrm>
            <a:off x="5257800" y="685800"/>
            <a:ext cx="2362200" cy="990600"/>
          </a:xfrm>
          <a:prstGeom prst="wedgeRectCallout">
            <a:avLst>
              <a:gd name="adj1" fmla="val -43330"/>
              <a:gd name="adj2" fmla="val 11565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2000" b="1" dirty="0" smtClean="0"/>
              <a:t>now discuss about table 1 and 2 </a:t>
            </a:r>
            <a:endParaRPr lang="en-US" sz="2000" b="1" dirty="0"/>
          </a:p>
        </p:txBody>
      </p:sp>
      <p:pic>
        <p:nvPicPr>
          <p:cNvPr id="13" name="s14">
            <a:hlinkClick r:id="" action="ppaction://media"/>
          </p:cNvPr>
          <p:cNvPicPr>
            <a:picLocks noRot="1" noChangeAspect="1"/>
          </p:cNvPicPr>
          <p:nvPr>
            <a:wavAudioFile r:embed="rId1" name="s14"/>
          </p:nvPr>
        </p:nvPicPr>
        <p:blipFill>
          <a:blip r:embed="rId5"/>
          <a:stretch>
            <a:fillRect/>
          </a:stretch>
        </p:blipFill>
        <p:spPr>
          <a:xfrm>
            <a:off x="4470400" y="3327400"/>
            <a:ext cx="203200" cy="203200"/>
          </a:xfrm>
          <a:prstGeom prst="rect">
            <a:avLst/>
          </a:prstGeom>
        </p:spPr>
      </p:pic>
      <p:pic>
        <p:nvPicPr>
          <p:cNvPr id="14" name="s14 c and d">
            <a:hlinkClick r:id="" action="ppaction://media"/>
          </p:cNvPr>
          <p:cNvPicPr>
            <a:picLocks noRot="1" noChangeAspect="1"/>
          </p:cNvPicPr>
          <p:nvPr>
            <a:wavAudioFile r:embed="rId2" name="s14 c and d"/>
          </p:nvPr>
        </p:nvPicPr>
        <p:blipFill>
          <a:blip r:embed="rId5"/>
          <a:stretch>
            <a:fillRect/>
          </a:stretch>
        </p:blipFill>
        <p:spPr>
          <a:xfrm>
            <a:off x="3505200" y="41910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8" fill="hold"/>
                                        <p:tgtEl>
                                          <p:spTgt spid="13"/>
                                        </p:tgtEl>
                                      </p:cBhvr>
                                    </p:cmd>
                                  </p:childTnLst>
                                </p:cTn>
                              </p:par>
                              <p:par>
                                <p:cTn id="7" presetID="5" presetClass="entr" presetSubtype="5"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checkerboard(down)">
                                      <p:cBhvr>
                                        <p:cTn id="9" dur="1000"/>
                                        <p:tgtEl>
                                          <p:spTgt spid="8"/>
                                        </p:tgtEl>
                                      </p:cBhvr>
                                    </p:animEffect>
                                  </p:childTnLst>
                                </p:cTn>
                              </p:par>
                              <p:par>
                                <p:cTn id="10" presetID="1" presetClass="exit" presetSubtype="0" fill="hold" grpId="1" nodeType="withEffect">
                                  <p:stCondLst>
                                    <p:cond delay="8000"/>
                                  </p:stCondLst>
                                  <p:childTnLst>
                                    <p:set>
                                      <p:cBhvr>
                                        <p:cTn id="11" dur="1" fill="hold">
                                          <p:stCondLst>
                                            <p:cond delay="0"/>
                                          </p:stCondLst>
                                        </p:cTn>
                                        <p:tgtEl>
                                          <p:spTgt spid="8"/>
                                        </p:tgtEl>
                                        <p:attrNameLst>
                                          <p:attrName>style.visibility</p:attrName>
                                        </p:attrNameLst>
                                      </p:cBhvr>
                                      <p:to>
                                        <p:strVal val="hidden"/>
                                      </p:to>
                                    </p:set>
                                  </p:childTnLst>
                                </p:cTn>
                              </p:par>
                              <p:par>
                                <p:cTn id="12" presetID="22" presetClass="entr" presetSubtype="1" fill="hold" grpId="0" nodeType="withEffect">
                                  <p:stCondLst>
                                    <p:cond delay="850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0"/>
                                        <p:tgtEl>
                                          <p:spTgt spid="9"/>
                                        </p:tgtEl>
                                      </p:cBhvr>
                                    </p:animEffect>
                                  </p:childTnLst>
                                </p:cTn>
                              </p:par>
                            </p:childTnLst>
                          </p:cTn>
                        </p:par>
                        <p:par>
                          <p:cTn id="15" fill="hold">
                            <p:stCondLst>
                              <p:cond delay="19441"/>
                            </p:stCondLst>
                            <p:childTnLst>
                              <p:par>
                                <p:cTn id="16" presetID="1" presetClass="exit" presetSubtype="0" fill="hold" grpId="1" nodeType="after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19441"/>
                            </p:stCondLst>
                            <p:childTnLst>
                              <p:par>
                                <p:cTn id="19" presetID="1" presetClass="mediacall" presetSubtype="0" fill="hold" nodeType="afterEffect">
                                  <p:stCondLst>
                                    <p:cond delay="0"/>
                                  </p:stCondLst>
                                  <p:childTnLst>
                                    <p:cmd type="call" cmd="playFrom(0.0)">
                                      <p:cBhvr>
                                        <p:cTn id="20" dur="27368" fill="hold"/>
                                        <p:tgtEl>
                                          <p:spTgt spid="14"/>
                                        </p:tgtEl>
                                      </p:cBhvr>
                                    </p:cmd>
                                  </p:childTnLst>
                                </p:cTn>
                              </p:par>
                              <p:par>
                                <p:cTn id="21" presetID="5" presetClass="entr" presetSubtype="5"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down)">
                                      <p:cBhvr>
                                        <p:cTn id="23" dur="1000"/>
                                        <p:tgtEl>
                                          <p:spTgt spid="10"/>
                                        </p:tgtEl>
                                      </p:cBhvr>
                                    </p:animEffect>
                                  </p:childTnLst>
                                </p:cTn>
                              </p:par>
                              <p:par>
                                <p:cTn id="24" presetID="1" presetClass="exit" presetSubtype="0" fill="hold" grpId="1" nodeType="withEffect">
                                  <p:stCondLst>
                                    <p:cond delay="22000"/>
                                  </p:stCondLst>
                                  <p:childTnLst>
                                    <p:set>
                                      <p:cBhvr>
                                        <p:cTn id="25" dur="1" fill="hold">
                                          <p:stCondLst>
                                            <p:cond delay="0"/>
                                          </p:stCondLst>
                                        </p:cTn>
                                        <p:tgtEl>
                                          <p:spTgt spid="10"/>
                                        </p:tgtEl>
                                        <p:attrNameLst>
                                          <p:attrName>style.visibility</p:attrName>
                                        </p:attrNameLst>
                                      </p:cBhvr>
                                      <p:to>
                                        <p:strVal val="hidden"/>
                                      </p:to>
                                    </p:set>
                                  </p:childTnLst>
                                </p:cTn>
                              </p:par>
                              <p:par>
                                <p:cTn id="26" presetID="10" presetClass="entr" presetSubtype="0" fill="hold" grpId="0" nodeType="withEffect">
                                  <p:stCondLst>
                                    <p:cond delay="23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8" grpId="0" animBg="1"/>
      <p:bldP spid="8" grpId="1" animBg="1"/>
      <p:bldP spid="9" grpId="0" animBg="1"/>
      <p:bldP spid="9" grpId="1" animBg="1"/>
      <p:bldP spid="10" grpId="0" animBg="1"/>
      <p:bldP spid="10" grpId="1"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C:\Users\Admin\Desktop\13.PNG"/>
          <p:cNvPicPr>
            <a:picLocks noChangeAspect="1" noChangeArrowheads="1"/>
          </p:cNvPicPr>
          <p:nvPr/>
        </p:nvPicPr>
        <p:blipFill>
          <a:blip r:embed="rId3" cstate="print"/>
          <a:srcRect/>
          <a:stretch>
            <a:fillRect/>
          </a:stretch>
        </p:blipFill>
        <p:spPr bwMode="auto">
          <a:xfrm>
            <a:off x="0" y="3352800"/>
            <a:ext cx="3019425" cy="3505200"/>
          </a:xfrm>
          <a:prstGeom prst="rect">
            <a:avLst/>
          </a:prstGeom>
          <a:noFill/>
        </p:spPr>
      </p:pic>
      <p:pic>
        <p:nvPicPr>
          <p:cNvPr id="7" name="Picture 15" descr="Image result for iron measuring tape for cloth merchant"/>
          <p:cNvPicPr>
            <a:picLocks noChangeAspect="1" noChangeArrowheads="1"/>
          </p:cNvPicPr>
          <p:nvPr/>
        </p:nvPicPr>
        <p:blipFill>
          <a:blip r:embed="rId4" cstate="print"/>
          <a:srcRect/>
          <a:stretch>
            <a:fillRect/>
          </a:stretch>
        </p:blipFill>
        <p:spPr bwMode="auto">
          <a:xfrm>
            <a:off x="5334001" y="1295400"/>
            <a:ext cx="3810000" cy="3352800"/>
          </a:xfrm>
          <a:prstGeom prst="rect">
            <a:avLst/>
          </a:prstGeom>
          <a:noFill/>
        </p:spPr>
      </p:pic>
      <p:pic>
        <p:nvPicPr>
          <p:cNvPr id="8" name="Picture 13" descr="Image result for measure rod of cloths merchant"/>
          <p:cNvPicPr>
            <a:picLocks noChangeAspect="1" noChangeArrowheads="1"/>
          </p:cNvPicPr>
          <p:nvPr/>
        </p:nvPicPr>
        <p:blipFill>
          <a:blip r:embed="rId5" cstate="print"/>
          <a:srcRect/>
          <a:stretch>
            <a:fillRect/>
          </a:stretch>
        </p:blipFill>
        <p:spPr bwMode="auto">
          <a:xfrm>
            <a:off x="3352800" y="4486274"/>
            <a:ext cx="5562600" cy="2371726"/>
          </a:xfrm>
          <a:prstGeom prst="rect">
            <a:avLst/>
          </a:prstGeom>
          <a:noFill/>
        </p:spPr>
      </p:pic>
      <p:pic>
        <p:nvPicPr>
          <p:cNvPr id="9" name="s16">
            <a:hlinkClick r:id="" action="ppaction://media"/>
          </p:cNvPr>
          <p:cNvPicPr>
            <a:picLocks noRot="1" noChangeAspect="1"/>
          </p:cNvPicPr>
          <p:nvPr>
            <a:wavAudioFile r:embed="rId1" name="s16"/>
          </p:nvPr>
        </p:nvPicPr>
        <p:blipFill>
          <a:blip r:embed="rId6"/>
          <a:stretch>
            <a:fillRect/>
          </a:stretch>
        </p:blipFill>
        <p:spPr>
          <a:xfrm>
            <a:off x="4470400" y="3327400"/>
            <a:ext cx="203200" cy="203200"/>
          </a:xfrm>
          <a:prstGeom prst="rect">
            <a:avLst/>
          </a:prstGeom>
        </p:spPr>
      </p:pic>
      <p:sp>
        <p:nvSpPr>
          <p:cNvPr id="2" name="Title 1"/>
          <p:cNvSpPr>
            <a:spLocks noGrp="1"/>
          </p:cNvSpPr>
          <p:nvPr>
            <p:ph type="title"/>
          </p:nvPr>
        </p:nvSpPr>
        <p:spPr>
          <a:xfrm>
            <a:off x="457200" y="228600"/>
            <a:ext cx="8229600" cy="914400"/>
          </a:xfrm>
        </p:spPr>
        <p:style>
          <a:lnRef idx="1">
            <a:schemeClr val="accent4"/>
          </a:lnRef>
          <a:fillRef idx="2">
            <a:schemeClr val="accent4"/>
          </a:fillRef>
          <a:effectRef idx="1">
            <a:schemeClr val="accent4"/>
          </a:effectRef>
          <a:fontRef idx="minor">
            <a:schemeClr val="dk1"/>
          </a:fontRef>
        </p:style>
        <p:txBody>
          <a:bodyPr/>
          <a:lstStyle/>
          <a:p>
            <a:r>
              <a:rPr lang="en-IN" dirty="0" smtClean="0"/>
              <a:t>Correct Measurement of Length</a:t>
            </a:r>
            <a:endParaRPr lang="en-US" dirty="0"/>
          </a:p>
        </p:txBody>
      </p:sp>
      <p:sp>
        <p:nvSpPr>
          <p:cNvPr id="11" name="Title 1"/>
          <p:cNvSpPr txBox="1">
            <a:spLocks/>
          </p:cNvSpPr>
          <p:nvPr/>
        </p:nvSpPr>
        <p:spPr>
          <a:xfrm>
            <a:off x="152400" y="1295400"/>
            <a:ext cx="4953000" cy="182880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62500" lnSpcReduction="20000"/>
          </a:bodyPr>
          <a:lstStyle/>
          <a:p>
            <a:pPr algn="just"/>
            <a:r>
              <a:rPr lang="en-IN" sz="4400" b="1" dirty="0" smtClean="0"/>
              <a:t>	Students in our daily life we use various types of measuring devices. We use metre scale for measuring length.  For example </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178" fill="hold"/>
                                        <p:tgtEl>
                                          <p:spTgt spid="9"/>
                                        </p:tgtEl>
                                      </p:cBhvr>
                                    </p:cmd>
                                  </p:childTnLst>
                                </p:cTn>
                              </p:par>
                              <p:par>
                                <p:cTn id="7" presetID="18" presetClass="entr" presetSubtype="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strips(downRight)">
                                      <p:cBhvr>
                                        <p:cTn id="9" dur="3000"/>
                                        <p:tgtEl>
                                          <p:spTgt spid="2"/>
                                        </p:tgtEl>
                                      </p:cBhvr>
                                    </p:animEffect>
                                  </p:childTnLst>
                                </p:cTn>
                              </p:par>
                              <p:par>
                                <p:cTn id="10" presetID="18" presetClass="entr" presetSubtype="6" fill="hold" grpId="0"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strips(downRight)">
                                      <p:cBhvr>
                                        <p:cTn id="12" dur="5000"/>
                                        <p:tgtEl>
                                          <p:spTgt spid="11"/>
                                        </p:tgtEl>
                                      </p:cBhvr>
                                    </p:animEffect>
                                  </p:childTnLst>
                                </p:cTn>
                              </p:par>
                              <p:par>
                                <p:cTn id="13" presetID="9" presetClass="entr" presetSubtype="0" fill="hold" nodeType="withEffect">
                                  <p:stCondLst>
                                    <p:cond delay="1800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16" presetClass="entr" presetSubtype="26" fill="hold" nodeType="withEffect">
                                  <p:stCondLst>
                                    <p:cond delay="20000"/>
                                  </p:stCondLst>
                                  <p:childTnLst>
                                    <p:set>
                                      <p:cBhvr>
                                        <p:cTn id="17" dur="1" fill="hold">
                                          <p:stCondLst>
                                            <p:cond delay="0"/>
                                          </p:stCondLst>
                                        </p:cTn>
                                        <p:tgtEl>
                                          <p:spTgt spid="7"/>
                                        </p:tgtEl>
                                        <p:attrNameLst>
                                          <p:attrName>style.visibility</p:attrName>
                                        </p:attrNameLst>
                                      </p:cBhvr>
                                      <p:to>
                                        <p:strVal val="visible"/>
                                      </p:to>
                                    </p:set>
                                    <p:animEffect transition="in" filter="barn(inHorizontal)">
                                      <p:cBhvr>
                                        <p:cTn id="18" dur="500"/>
                                        <p:tgtEl>
                                          <p:spTgt spid="7"/>
                                        </p:tgtEl>
                                      </p:cBhvr>
                                    </p:animEffect>
                                  </p:childTnLst>
                                </p:cTn>
                              </p:par>
                              <p:par>
                                <p:cTn id="19" presetID="16" presetClass="entr" presetSubtype="42" fill="hold" nodeType="withEffect">
                                  <p:stCondLst>
                                    <p:cond delay="22000"/>
                                  </p:stCondLst>
                                  <p:childTnLst>
                                    <p:set>
                                      <p:cBhvr>
                                        <p:cTn id="20" dur="1" fill="hold">
                                          <p:stCondLst>
                                            <p:cond delay="0"/>
                                          </p:stCondLst>
                                        </p:cTn>
                                        <p:tgtEl>
                                          <p:spTgt spid="8"/>
                                        </p:tgtEl>
                                        <p:attrNameLst>
                                          <p:attrName>style.visibility</p:attrName>
                                        </p:attrNameLst>
                                      </p:cBhvr>
                                      <p:to>
                                        <p:strVal val="visible"/>
                                      </p:to>
                                    </p:set>
                                    <p:animEffect transition="in" filter="barn(out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2"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11.PN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sp>
        <p:nvSpPr>
          <p:cNvPr id="5" name="Oval Callout 4"/>
          <p:cNvSpPr/>
          <p:nvPr/>
        </p:nvSpPr>
        <p:spPr>
          <a:xfrm>
            <a:off x="152400" y="304800"/>
            <a:ext cx="4572000" cy="2286000"/>
          </a:xfrm>
          <a:prstGeom prst="wedgeEllipseCallout">
            <a:avLst>
              <a:gd name="adj1" fmla="val 53433"/>
              <a:gd name="adj2" fmla="val 32409"/>
            </a:avLst>
          </a:prstGeom>
          <a:solidFill>
            <a:schemeClr val="lt1">
              <a:alpha val="7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IN" sz="2400" b="1" dirty="0" smtClean="0"/>
              <a:t>Every student measure your table with scale and note the right measurement in the following table.</a:t>
            </a:r>
            <a:endParaRPr lang="en-US" sz="2400" b="1" dirty="0"/>
          </a:p>
        </p:txBody>
      </p:sp>
      <p:graphicFrame>
        <p:nvGraphicFramePr>
          <p:cNvPr id="6" name="Table 5"/>
          <p:cNvGraphicFramePr>
            <a:graphicFrameLocks noGrp="1"/>
          </p:cNvGraphicFramePr>
          <p:nvPr/>
        </p:nvGraphicFramePr>
        <p:xfrm>
          <a:off x="0" y="4724400"/>
          <a:ext cx="9144000" cy="1828800"/>
        </p:xfrm>
        <a:graphic>
          <a:graphicData uri="http://schemas.openxmlformats.org/drawingml/2006/table">
            <a:tbl>
              <a:tblPr firstRow="1" bandRow="1">
                <a:tableStyleId>{93296810-A885-4BE3-A3E7-6D5BEEA58F35}</a:tableStyleId>
              </a:tblPr>
              <a:tblGrid>
                <a:gridCol w="4572000"/>
                <a:gridCol w="4572000"/>
              </a:tblGrid>
              <a:tr h="209550">
                <a:tc>
                  <a:txBody>
                    <a:bodyPr/>
                    <a:lstStyle/>
                    <a:p>
                      <a:r>
                        <a:rPr lang="en-IN" dirty="0" smtClean="0"/>
                        <a:t>Name of student </a:t>
                      </a:r>
                      <a:endParaRPr lang="en-US" dirty="0"/>
                    </a:p>
                  </a:txBody>
                  <a:tcPr/>
                </a:tc>
                <a:tc>
                  <a:txBody>
                    <a:bodyPr/>
                    <a:lstStyle/>
                    <a:p>
                      <a:r>
                        <a:rPr lang="en-IN" dirty="0" smtClean="0"/>
                        <a:t>Measurement</a:t>
                      </a:r>
                      <a:r>
                        <a:rPr lang="en-IN" baseline="0" dirty="0" smtClean="0"/>
                        <a:t> </a:t>
                      </a:r>
                      <a:endParaRPr lang="en-US" dirty="0"/>
                    </a:p>
                  </a:txBody>
                  <a:tcPr/>
                </a:tc>
              </a:tr>
              <a:tr h="209550">
                <a:tc>
                  <a:txBody>
                    <a:bodyPr/>
                    <a:lstStyle/>
                    <a:p>
                      <a:endParaRPr lang="en-US" dirty="0"/>
                    </a:p>
                  </a:txBody>
                  <a:tcPr/>
                </a:tc>
                <a:tc>
                  <a:txBody>
                    <a:bodyPr/>
                    <a:lstStyle/>
                    <a:p>
                      <a:endParaRPr lang="en-US"/>
                    </a:p>
                  </a:txBody>
                  <a:tcPr/>
                </a:tc>
              </a:tr>
              <a:tr h="209550">
                <a:tc>
                  <a:txBody>
                    <a:bodyPr/>
                    <a:lstStyle/>
                    <a:p>
                      <a:endParaRPr lang="en-US"/>
                    </a:p>
                  </a:txBody>
                  <a:tcPr/>
                </a:tc>
                <a:tc>
                  <a:txBody>
                    <a:bodyPr/>
                    <a:lstStyle/>
                    <a:p>
                      <a:endParaRPr lang="en-US" dirty="0"/>
                    </a:p>
                  </a:txBody>
                  <a:tcPr/>
                </a:tc>
              </a:tr>
              <a:tr h="209550">
                <a:tc>
                  <a:txBody>
                    <a:bodyPr/>
                    <a:lstStyle/>
                    <a:p>
                      <a:endParaRPr lang="en-US"/>
                    </a:p>
                  </a:txBody>
                  <a:tcPr/>
                </a:tc>
                <a:tc>
                  <a:txBody>
                    <a:bodyPr/>
                    <a:lstStyle/>
                    <a:p>
                      <a:endParaRPr lang="en-US" dirty="0"/>
                    </a:p>
                  </a:txBody>
                  <a:tcPr/>
                </a:tc>
              </a:tr>
              <a:tr h="209550">
                <a:tc>
                  <a:txBody>
                    <a:bodyPr/>
                    <a:lstStyle/>
                    <a:p>
                      <a:endParaRPr lang="en-US"/>
                    </a:p>
                  </a:txBody>
                  <a:tcPr/>
                </a:tc>
                <a:tc>
                  <a:txBody>
                    <a:bodyPr/>
                    <a:lstStyle/>
                    <a:p>
                      <a:endParaRPr lang="en-US" dirty="0"/>
                    </a:p>
                  </a:txBody>
                  <a:tcPr/>
                </a:tc>
              </a:tr>
            </a:tbl>
          </a:graphicData>
        </a:graphic>
      </p:graphicFrame>
      <p:pic>
        <p:nvPicPr>
          <p:cNvPr id="7" name="s17">
            <a:hlinkClick r:id="" action="ppaction://media"/>
          </p:cNvPr>
          <p:cNvPicPr>
            <a:picLocks noRot="1" noChangeAspect="1"/>
          </p:cNvPicPr>
          <p:nvPr>
            <a:wavAudioFile r:embed="rId1" name="s17"/>
          </p:nvPr>
        </p:nvPicPr>
        <p:blipFill>
          <a:blip r:embed="rId4"/>
          <a:stretch>
            <a:fillRect/>
          </a:stretch>
        </p:blipFill>
        <p:spPr>
          <a:xfrm>
            <a:off x="4470400" y="33274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8" fill="hold"/>
                                        <p:tgtEl>
                                          <p:spTgt spid="7"/>
                                        </p:tgtEl>
                                      </p:cBhvr>
                                    </p:cmd>
                                  </p:childTnLst>
                                </p:cTn>
                              </p:par>
                              <p:par>
                                <p:cTn id="7" presetID="5"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heckerboard(across)">
                                      <p:cBhvr>
                                        <p:cTn id="9" dur="1000"/>
                                        <p:tgtEl>
                                          <p:spTgt spid="5"/>
                                        </p:tgtEl>
                                      </p:cBhvr>
                                    </p:animEffect>
                                  </p:childTnLst>
                                </p:cTn>
                              </p:par>
                              <p:par>
                                <p:cTn id="10" presetID="22" presetClass="entr" presetSubtype="1" fill="hold" nodeType="withEffect">
                                  <p:stCondLst>
                                    <p:cond delay="40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Image result for proper position of the eye for taking reading of the sc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48" name="AutoShape 4" descr="Image result for proper position of the eye for taking reading of the sc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50" name="AutoShape 6" descr="Image result for proper position of the eye for taking reading of the sc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1751" name="Picture 7" descr="C:\Users\Admin\Desktop\14.PNG"/>
          <p:cNvPicPr>
            <a:picLocks noChangeAspect="1" noChangeArrowheads="1"/>
          </p:cNvPicPr>
          <p:nvPr/>
        </p:nvPicPr>
        <p:blipFill>
          <a:blip r:embed="rId3" cstate="print"/>
          <a:srcRect/>
          <a:stretch>
            <a:fillRect/>
          </a:stretch>
        </p:blipFill>
        <p:spPr bwMode="auto">
          <a:xfrm>
            <a:off x="228600" y="2557463"/>
            <a:ext cx="8610600" cy="4071937"/>
          </a:xfrm>
          <a:prstGeom prst="rect">
            <a:avLst/>
          </a:prstGeom>
          <a:noFill/>
        </p:spPr>
      </p:pic>
      <p:sp>
        <p:nvSpPr>
          <p:cNvPr id="8" name="TextBox 7"/>
          <p:cNvSpPr txBox="1"/>
          <p:nvPr/>
        </p:nvSpPr>
        <p:spPr>
          <a:xfrm>
            <a:off x="228600" y="317718"/>
            <a:ext cx="8686800" cy="181588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IN" sz="2800" dirty="0" smtClean="0"/>
              <a:t>Student the correct position of the eye is also important for taking measurement . Your eye must be exactly in front of the point where the measurement is to be taken as shown in following figure (B) is correct position of the eye.  </a:t>
            </a:r>
            <a:endParaRPr lang="en-US" sz="2800" dirty="0"/>
          </a:p>
        </p:txBody>
      </p:sp>
      <p:pic>
        <p:nvPicPr>
          <p:cNvPr id="7" name="s18">
            <a:hlinkClick r:id="" action="ppaction://media"/>
          </p:cNvPr>
          <p:cNvPicPr>
            <a:picLocks noRot="1" noChangeAspect="1"/>
          </p:cNvPicPr>
          <p:nvPr>
            <a:wavAudioFile r:embed="rId1" name="s18"/>
          </p:nvPr>
        </p:nvPicPr>
        <p:blipFill>
          <a:blip r:embed="rId4"/>
          <a:stretch>
            <a:fillRect/>
          </a:stretch>
        </p:blipFill>
        <p:spPr>
          <a:xfrm>
            <a:off x="4470400" y="33274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18" fill="hold"/>
                                        <p:tgtEl>
                                          <p:spTgt spid="7"/>
                                        </p:tgtEl>
                                      </p:cBhvr>
                                    </p:cmd>
                                  </p:childTnLst>
                                </p:cTn>
                              </p:par>
                              <p:par>
                                <p:cTn id="7" presetID="2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3000"/>
                                        <p:tgtEl>
                                          <p:spTgt spid="8"/>
                                        </p:tgtEl>
                                      </p:cBhvr>
                                    </p:animEffect>
                                  </p:childTnLst>
                                </p:cTn>
                              </p:par>
                              <p:par>
                                <p:cTn id="10" presetID="16" presetClass="entr" presetSubtype="42" fill="hold" nodeType="withEffect">
                                  <p:stCondLst>
                                    <p:cond delay="2500"/>
                                  </p:stCondLst>
                                  <p:childTnLst>
                                    <p:set>
                                      <p:cBhvr>
                                        <p:cTn id="11" dur="1" fill="hold">
                                          <p:stCondLst>
                                            <p:cond delay="0"/>
                                          </p:stCondLst>
                                        </p:cTn>
                                        <p:tgtEl>
                                          <p:spTgt spid="31751"/>
                                        </p:tgtEl>
                                        <p:attrNameLst>
                                          <p:attrName>style.visibility</p:attrName>
                                        </p:attrNameLst>
                                      </p:cBhvr>
                                      <p:to>
                                        <p:strVal val="visible"/>
                                      </p:to>
                                    </p:set>
                                    <p:animEffect transition="in" filter="barn(outHorizontal)">
                                      <p:cBhvr>
                                        <p:cTn id="12" dur="30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egi\Desktop\jeevan negi class 6\maxresdefault (2).jpg"/>
          <p:cNvPicPr>
            <a:picLocks noChangeAspect="1" noChangeArrowheads="1"/>
          </p:cNvPicPr>
          <p:nvPr/>
        </p:nvPicPr>
        <p:blipFill>
          <a:blip r:embed="rId4">
            <a:lum bright="-22000" contrast="-58000"/>
          </a:blip>
          <a:srcRect l="625" t="8889" r="25000" b="3333"/>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4206" y="171124"/>
            <a:ext cx="9129794" cy="1657676"/>
          </a:xfrm>
          <a:solidFill>
            <a:schemeClr val="dk1">
              <a:alpha val="0"/>
            </a:schemeClr>
          </a:solidFill>
          <a:ln>
            <a:noFill/>
          </a:ln>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6000" b="1" dirty="0" smtClean="0"/>
              <a:t>Motion and </a:t>
            </a:r>
            <a:r>
              <a:rPr lang="en-US" sz="6000" b="1" dirty="0" err="1" smtClean="0"/>
              <a:t>Measurment</a:t>
            </a:r>
            <a:r>
              <a:rPr lang="en-US" sz="6000" b="1" dirty="0" smtClean="0"/>
              <a:t> of Distances</a:t>
            </a:r>
            <a:endParaRPr lang="en-US" sz="6000" b="1" dirty="0"/>
          </a:p>
        </p:txBody>
      </p:sp>
      <p:pic>
        <p:nvPicPr>
          <p:cNvPr id="10" name="Picture 2" descr="C:\Users\negi\Desktop\Screenshot_20190726_110028.jpg"/>
          <p:cNvPicPr>
            <a:picLocks noChangeAspect="1" noChangeArrowheads="1"/>
          </p:cNvPicPr>
          <p:nvPr/>
        </p:nvPicPr>
        <p:blipFill>
          <a:blip r:embed="rId5"/>
          <a:srcRect l="23119" t="19536" r="15006" b="684"/>
          <a:stretch>
            <a:fillRect/>
          </a:stretch>
        </p:blipFill>
        <p:spPr bwMode="auto">
          <a:xfrm>
            <a:off x="1" y="4808483"/>
            <a:ext cx="1981200" cy="2049517"/>
          </a:xfrm>
          <a:prstGeom prst="rect">
            <a:avLst/>
          </a:prstGeom>
          <a:noFill/>
        </p:spPr>
      </p:pic>
      <p:sp>
        <p:nvSpPr>
          <p:cNvPr id="15" name="Rectangle 14"/>
          <p:cNvSpPr/>
          <p:nvPr/>
        </p:nvSpPr>
        <p:spPr>
          <a:xfrm>
            <a:off x="1828800" y="4800600"/>
            <a:ext cx="2514600" cy="1938992"/>
          </a:xfrm>
          <a:prstGeom prst="rect">
            <a:avLst/>
          </a:prstGeom>
        </p:spPr>
        <p:txBody>
          <a:bodyPr wrap="square">
            <a:spAutoFit/>
          </a:bodyPr>
          <a:lstStyle/>
          <a:p>
            <a:pPr marL="342900" indent="-342900" algn="ctr"/>
            <a:r>
              <a:rPr lang="en-US" sz="2000" b="1" dirty="0" smtClean="0">
                <a:solidFill>
                  <a:schemeClr val="bg1"/>
                </a:solidFill>
              </a:rPr>
              <a:t>EDITED BY :- </a:t>
            </a:r>
          </a:p>
          <a:p>
            <a:pPr marL="342900" indent="-342900" algn="ctr"/>
            <a:r>
              <a:rPr lang="en-US" sz="2000" b="1" dirty="0" smtClean="0">
                <a:solidFill>
                  <a:schemeClr val="bg1"/>
                </a:solidFill>
              </a:rPr>
              <a:t>JEEVAN SINGH NEGI</a:t>
            </a:r>
          </a:p>
          <a:p>
            <a:pPr marL="342900" indent="-342900" algn="ctr"/>
            <a:r>
              <a:rPr lang="en-US" sz="2000" b="1" dirty="0" smtClean="0">
                <a:solidFill>
                  <a:schemeClr val="bg1"/>
                </a:solidFill>
              </a:rPr>
              <a:t>ASST. TEACHER </a:t>
            </a:r>
          </a:p>
          <a:p>
            <a:pPr marL="342900" indent="-342900" algn="ctr"/>
            <a:r>
              <a:rPr lang="en-US" sz="2000" b="1" dirty="0" smtClean="0">
                <a:solidFill>
                  <a:schemeClr val="bg1"/>
                </a:solidFill>
              </a:rPr>
              <a:t>GPS BAIGULDAM KHATTA, SITARGANJ</a:t>
            </a:r>
          </a:p>
        </p:txBody>
      </p:sp>
      <p:sp>
        <p:nvSpPr>
          <p:cNvPr id="17" name="Rectangle 16"/>
          <p:cNvSpPr/>
          <p:nvPr/>
        </p:nvSpPr>
        <p:spPr>
          <a:xfrm>
            <a:off x="0" y="2362200"/>
            <a:ext cx="4191000" cy="1815882"/>
          </a:xfrm>
          <a:prstGeom prst="rect">
            <a:avLst/>
          </a:prstGeom>
        </p:spPr>
        <p:txBody>
          <a:bodyPr wrap="square">
            <a:spAutoFit/>
          </a:bodyPr>
          <a:lstStyle/>
          <a:p>
            <a:pPr marL="342900" indent="-342900" algn="ctr"/>
            <a:r>
              <a:rPr lang="en-US" sz="2800" b="1" dirty="0" smtClean="0">
                <a:solidFill>
                  <a:srgbClr val="FFFF00"/>
                </a:solidFill>
              </a:rPr>
              <a:t>PERSENTED BY :- </a:t>
            </a:r>
          </a:p>
          <a:p>
            <a:pPr marL="342900" indent="-342900" algn="ctr"/>
            <a:r>
              <a:rPr lang="en-US" sz="2800" b="1" dirty="0" smtClean="0">
                <a:solidFill>
                  <a:srgbClr val="FFFF00"/>
                </a:solidFill>
              </a:rPr>
              <a:t>B.P. JOSHI</a:t>
            </a:r>
          </a:p>
          <a:p>
            <a:pPr marL="342900" indent="-342900" algn="ctr"/>
            <a:r>
              <a:rPr lang="en-US" sz="2800" b="1" dirty="0" smtClean="0">
                <a:solidFill>
                  <a:srgbClr val="FFFF00"/>
                </a:solidFill>
              </a:rPr>
              <a:t>LECTURAR </a:t>
            </a:r>
          </a:p>
          <a:p>
            <a:pPr marL="342900" indent="-342900" algn="ctr"/>
            <a:r>
              <a:rPr lang="en-US" sz="2800" b="1" dirty="0" smtClean="0">
                <a:solidFill>
                  <a:srgbClr val="FFFF00"/>
                </a:solidFill>
              </a:rPr>
              <a:t>DIET,  U.S. Nagar</a:t>
            </a:r>
          </a:p>
        </p:txBody>
      </p:sp>
      <p:sp>
        <p:nvSpPr>
          <p:cNvPr id="18" name="Rectangle 17"/>
          <p:cNvSpPr/>
          <p:nvPr/>
        </p:nvSpPr>
        <p:spPr>
          <a:xfrm>
            <a:off x="6400800" y="4876800"/>
            <a:ext cx="2743200" cy="1631216"/>
          </a:xfrm>
          <a:prstGeom prst="rect">
            <a:avLst/>
          </a:prstGeom>
        </p:spPr>
        <p:txBody>
          <a:bodyPr wrap="square">
            <a:spAutoFit/>
          </a:bodyPr>
          <a:lstStyle/>
          <a:p>
            <a:pPr marL="342900" indent="-342900" algn="ctr"/>
            <a:r>
              <a:rPr lang="en-US" sz="2000" b="1" dirty="0" smtClean="0">
                <a:solidFill>
                  <a:srgbClr val="FFFF00"/>
                </a:solidFill>
              </a:rPr>
              <a:t>SOUND </a:t>
            </a:r>
          </a:p>
          <a:p>
            <a:pPr marL="342900" indent="-342900" algn="ctr"/>
            <a:r>
              <a:rPr lang="en-US" sz="2000" b="1" dirty="0" smtClean="0">
                <a:solidFill>
                  <a:srgbClr val="FFFF00"/>
                </a:solidFill>
              </a:rPr>
              <a:t>Mrs. RASHMI CHANDRA</a:t>
            </a:r>
          </a:p>
          <a:p>
            <a:pPr marL="342900" indent="-342900" algn="ctr"/>
            <a:r>
              <a:rPr lang="en-US" sz="2000" b="1" dirty="0" smtClean="0">
                <a:solidFill>
                  <a:srgbClr val="FFFF00"/>
                </a:solidFill>
              </a:rPr>
              <a:t>ASST. TEACHER </a:t>
            </a:r>
          </a:p>
          <a:p>
            <a:pPr marL="342900" indent="-342900" algn="ctr"/>
            <a:r>
              <a:rPr lang="en-US" sz="2000" b="1" dirty="0" smtClean="0">
                <a:solidFill>
                  <a:srgbClr val="FFFF00"/>
                </a:solidFill>
              </a:rPr>
              <a:t>GMPS KUNWARPUR SISAIYA, SITARGANJ</a:t>
            </a:r>
          </a:p>
        </p:txBody>
      </p:sp>
      <p:pic>
        <p:nvPicPr>
          <p:cNvPr id="8" name="s2">
            <a:hlinkClick r:id="" action="ppaction://media"/>
          </p:cNvPr>
          <p:cNvPicPr>
            <a:picLocks noRot="1" noChangeAspect="1"/>
          </p:cNvPicPr>
          <p:nvPr>
            <a:wavAudioFile r:embed="rId1" name="s2"/>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 fill="hold"/>
                                        <p:tgtEl>
                                          <p:spTgt spid="8"/>
                                        </p:tgtEl>
                                      </p:cBhvr>
                                    </p:cmd>
                                  </p:childTnLst>
                                </p:cTn>
                              </p:par>
                              <p:par>
                                <p:cTn id="7" presetID="2" presetClass="entr" presetSubtype="2"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3000" fill="hold"/>
                                        <p:tgtEl>
                                          <p:spTgt spid="2"/>
                                        </p:tgtEl>
                                        <p:attrNameLst>
                                          <p:attrName>ppt_x</p:attrName>
                                        </p:attrNameLst>
                                      </p:cBhvr>
                                      <p:tavLst>
                                        <p:tav tm="0">
                                          <p:val>
                                            <p:strVal val="1+#ppt_w/2"/>
                                          </p:val>
                                        </p:tav>
                                        <p:tav tm="100000">
                                          <p:val>
                                            <p:strVal val="#ppt_x"/>
                                          </p:val>
                                        </p:tav>
                                      </p:tavLst>
                                    </p:anim>
                                    <p:anim calcmode="lin" valueType="num">
                                      <p:cBhvr additive="base">
                                        <p:cTn id="10" dur="30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1" fill="hold" grpId="0" nodeType="withEffect">
                                  <p:stCondLst>
                                    <p:cond delay="500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2000"/>
                                        <p:tgtEl>
                                          <p:spTgt spid="17"/>
                                        </p:tgtEl>
                                      </p:cBhvr>
                                    </p:animEffect>
                                  </p:childTnLst>
                                </p:cTn>
                              </p:par>
                              <p:par>
                                <p:cTn id="14" presetID="22" presetClass="entr" presetSubtype="1" fill="hold" grpId="0" nodeType="withEffect">
                                  <p:stCondLst>
                                    <p:cond delay="1100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3000"/>
                                        <p:tgtEl>
                                          <p:spTgt spid="15"/>
                                        </p:tgtEl>
                                      </p:cBhvr>
                                    </p:animEffect>
                                  </p:childTnLst>
                                </p:cTn>
                              </p:par>
                              <p:par>
                                <p:cTn id="17" presetID="3" presetClass="entr" presetSubtype="10" fill="hold" nodeType="withEffect">
                                  <p:stCondLst>
                                    <p:cond delay="1250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2000"/>
                                        <p:tgtEl>
                                          <p:spTgt spid="10"/>
                                        </p:tgtEl>
                                      </p:cBhvr>
                                    </p:animEffect>
                                  </p:childTnLst>
                                </p:cTn>
                              </p:par>
                              <p:par>
                                <p:cTn id="20" presetID="22" presetClass="entr" presetSubtype="1" fill="hold" grpId="0" nodeType="withEffect">
                                  <p:stCondLst>
                                    <p:cond delay="1900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 grpId="0" animBg="1"/>
      <p:bldP spid="15"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ge result for height measurement with wa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for height measurement with wa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2" descr="Image result for height measurement with wall"/>
          <p:cNvPicPr>
            <a:picLocks noChangeAspect="1" noChangeArrowheads="1"/>
          </p:cNvPicPr>
          <p:nvPr/>
        </p:nvPicPr>
        <p:blipFill>
          <a:blip r:embed="rId3" cstate="print"/>
          <a:srcRect l="23724" r="29401" b="-208"/>
          <a:stretch>
            <a:fillRect/>
          </a:stretch>
        </p:blipFill>
        <p:spPr bwMode="auto">
          <a:xfrm>
            <a:off x="0" y="2667000"/>
            <a:ext cx="5257800" cy="4114800"/>
          </a:xfrm>
          <a:prstGeom prst="rect">
            <a:avLst/>
          </a:prstGeom>
          <a:noFill/>
        </p:spPr>
      </p:pic>
      <p:graphicFrame>
        <p:nvGraphicFramePr>
          <p:cNvPr id="9" name="Table 8"/>
          <p:cNvGraphicFramePr>
            <a:graphicFrameLocks noGrp="1"/>
          </p:cNvGraphicFramePr>
          <p:nvPr/>
        </p:nvGraphicFramePr>
        <p:xfrm>
          <a:off x="5105400" y="2971801"/>
          <a:ext cx="3962400" cy="3657599"/>
        </p:xfrm>
        <a:graphic>
          <a:graphicData uri="http://schemas.openxmlformats.org/drawingml/2006/table">
            <a:tbl>
              <a:tblPr firstRow="1" bandRow="1">
                <a:tableStyleId>{93296810-A885-4BE3-A3E7-6D5BEEA58F35}</a:tableStyleId>
              </a:tblPr>
              <a:tblGrid>
                <a:gridCol w="1320800"/>
                <a:gridCol w="1320800"/>
                <a:gridCol w="1320800"/>
              </a:tblGrid>
              <a:tr h="1091747">
                <a:tc>
                  <a:txBody>
                    <a:bodyPr/>
                    <a:lstStyle/>
                    <a:p>
                      <a:r>
                        <a:rPr lang="en-IN" dirty="0" smtClean="0"/>
                        <a:t>Who measured the height</a:t>
                      </a:r>
                      <a:r>
                        <a:rPr lang="en-IN" baseline="0" dirty="0" smtClean="0"/>
                        <a:t>?</a:t>
                      </a:r>
                      <a:endParaRPr lang="en-US" dirty="0"/>
                    </a:p>
                  </a:txBody>
                  <a:tcPr/>
                </a:tc>
                <a:tc>
                  <a:txBody>
                    <a:bodyPr/>
                    <a:lstStyle/>
                    <a:p>
                      <a:r>
                        <a:rPr lang="en-IN" dirty="0" smtClean="0"/>
                        <a:t>Height in </a:t>
                      </a:r>
                      <a:r>
                        <a:rPr lang="en-IN" dirty="0" err="1" smtClean="0"/>
                        <a:t>handspans</a:t>
                      </a:r>
                      <a:endParaRPr lang="en-US" dirty="0"/>
                    </a:p>
                  </a:txBody>
                  <a:tcPr/>
                </a:tc>
                <a:tc>
                  <a:txBody>
                    <a:bodyPr/>
                    <a:lstStyle/>
                    <a:p>
                      <a:r>
                        <a:rPr lang="en-IN" dirty="0" smtClean="0"/>
                        <a:t>Height</a:t>
                      </a:r>
                      <a:r>
                        <a:rPr lang="en-IN" baseline="0" dirty="0" smtClean="0"/>
                        <a:t> in cm </a:t>
                      </a:r>
                      <a:endParaRPr lang="en-US" dirty="0"/>
                    </a:p>
                  </a:txBody>
                  <a:tcPr/>
                </a:tc>
              </a:tr>
              <a:tr h="855284">
                <a:tc>
                  <a:txBody>
                    <a:bodyPr/>
                    <a:lstStyle/>
                    <a:p>
                      <a:endParaRPr lang="en-US" dirty="0"/>
                    </a:p>
                  </a:txBody>
                  <a:tcPr/>
                </a:tc>
                <a:tc>
                  <a:txBody>
                    <a:bodyPr/>
                    <a:lstStyle/>
                    <a:p>
                      <a:endParaRPr lang="en-US" dirty="0"/>
                    </a:p>
                  </a:txBody>
                  <a:tcPr/>
                </a:tc>
                <a:tc>
                  <a:txBody>
                    <a:bodyPr/>
                    <a:lstStyle/>
                    <a:p>
                      <a:endParaRPr lang="en-US" dirty="0"/>
                    </a:p>
                  </a:txBody>
                  <a:tcPr/>
                </a:tc>
              </a:tr>
              <a:tr h="855284">
                <a:tc>
                  <a:txBody>
                    <a:bodyPr/>
                    <a:lstStyle/>
                    <a:p>
                      <a:endParaRPr lang="en-US"/>
                    </a:p>
                  </a:txBody>
                  <a:tcPr/>
                </a:tc>
                <a:tc>
                  <a:txBody>
                    <a:bodyPr/>
                    <a:lstStyle/>
                    <a:p>
                      <a:endParaRPr lang="en-US" dirty="0"/>
                    </a:p>
                  </a:txBody>
                  <a:tcPr/>
                </a:tc>
                <a:tc>
                  <a:txBody>
                    <a:bodyPr/>
                    <a:lstStyle/>
                    <a:p>
                      <a:endParaRPr lang="en-US" dirty="0"/>
                    </a:p>
                  </a:txBody>
                  <a:tcPr/>
                </a:tc>
              </a:tr>
              <a:tr h="855284">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pic>
        <p:nvPicPr>
          <p:cNvPr id="11" name="s19">
            <a:hlinkClick r:id="" action="ppaction://media"/>
          </p:cNvPr>
          <p:cNvPicPr>
            <a:picLocks noRot="1" noChangeAspect="1"/>
          </p:cNvPicPr>
          <p:nvPr>
            <a:wavAudioFile r:embed="rId1" name="s19"/>
          </p:nvPr>
        </p:nvPicPr>
        <p:blipFill>
          <a:blip r:embed="rId4"/>
          <a:stretch>
            <a:fillRect/>
          </a:stretch>
        </p:blipFill>
        <p:spPr>
          <a:xfrm>
            <a:off x="4470400" y="3327400"/>
            <a:ext cx="203200" cy="203200"/>
          </a:xfrm>
          <a:prstGeom prst="rect">
            <a:avLst/>
          </a:prstGeom>
        </p:spPr>
      </p:pic>
      <p:sp>
        <p:nvSpPr>
          <p:cNvPr id="14" name="TextBox 13"/>
          <p:cNvSpPr txBox="1"/>
          <p:nvPr/>
        </p:nvSpPr>
        <p:spPr>
          <a:xfrm>
            <a:off x="457200" y="1066800"/>
            <a:ext cx="8229600" cy="138499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just"/>
            <a:r>
              <a:rPr lang="en-IN" sz="2800" b="1" dirty="0" smtClean="0"/>
              <a:t>	Measure the height of your classmate using hand span and then by using metre scale and record observation in following table </a:t>
            </a:r>
            <a:endParaRPr lang="en-US" sz="2800" b="1" dirty="0"/>
          </a:p>
        </p:txBody>
      </p:sp>
      <p:sp>
        <p:nvSpPr>
          <p:cNvPr id="15" name="TextBox 14"/>
          <p:cNvSpPr txBox="1"/>
          <p:nvPr/>
        </p:nvSpPr>
        <p:spPr>
          <a:xfrm>
            <a:off x="609600" y="228600"/>
            <a:ext cx="8153400"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IN" sz="3200" b="1" dirty="0" smtClean="0"/>
              <a:t>Now children let us do some Activity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58" fill="hold"/>
                                        <p:tgtEl>
                                          <p:spTgt spid="11"/>
                                        </p:tgtEl>
                                      </p:cBhvr>
                                    </p:cmd>
                                  </p:childTnLst>
                                </p:cTn>
                              </p:par>
                              <p:par>
                                <p:cTn id="7" presetID="24"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 to="" calcmode="lin" valueType="num">
                                      <p:cBhvr>
                                        <p:cTn id="9" dur="1" fill="hold"/>
                                        <p:tgtEl>
                                          <p:spTgt spid="15"/>
                                        </p:tgtEl>
                                        <p:attrNameLst>
                                          <p:attrName/>
                                        </p:attrNameLst>
                                      </p:cBhvr>
                                    </p:anim>
                                  </p:childTnLst>
                                </p:cTn>
                              </p:par>
                              <p:par>
                                <p:cTn id="10" presetID="10" presetClass="entr" presetSubtype="0" fill="hold" grpId="0" nodeType="withEffect">
                                  <p:stCondLst>
                                    <p:cond delay="6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8" presetClass="entr" presetSubtype="9" fill="hold" nodeType="withEffect">
                                  <p:stCondLst>
                                    <p:cond delay="8000"/>
                                  </p:stCondLst>
                                  <p:childTnLst>
                                    <p:set>
                                      <p:cBhvr>
                                        <p:cTn id="14" dur="1" fill="hold">
                                          <p:stCondLst>
                                            <p:cond delay="0"/>
                                          </p:stCondLst>
                                        </p:cTn>
                                        <p:tgtEl>
                                          <p:spTgt spid="8"/>
                                        </p:tgtEl>
                                        <p:attrNameLst>
                                          <p:attrName>style.visibility</p:attrName>
                                        </p:attrNameLst>
                                      </p:cBhvr>
                                      <p:to>
                                        <p:strVal val="visible"/>
                                      </p:to>
                                    </p:set>
                                    <p:animEffect transition="in" filter="strips(upLeft)">
                                      <p:cBhvr>
                                        <p:cTn id="15" dur="2000"/>
                                        <p:tgtEl>
                                          <p:spTgt spid="8"/>
                                        </p:tgtEl>
                                      </p:cBhvr>
                                    </p:animEffect>
                                  </p:childTnLst>
                                </p:cTn>
                              </p:par>
                              <p:par>
                                <p:cTn id="16" presetID="5" presetClass="entr" presetSubtype="5" fill="hold" nodeType="withEffect">
                                  <p:stCondLst>
                                    <p:cond delay="14000"/>
                                  </p:stCondLst>
                                  <p:childTnLst>
                                    <p:set>
                                      <p:cBhvr>
                                        <p:cTn id="17" dur="1" fill="hold">
                                          <p:stCondLst>
                                            <p:cond delay="0"/>
                                          </p:stCondLst>
                                        </p:cTn>
                                        <p:tgtEl>
                                          <p:spTgt spid="9"/>
                                        </p:tgtEl>
                                        <p:attrNameLst>
                                          <p:attrName>style.visibility</p:attrName>
                                        </p:attrNameLst>
                                      </p:cBhvr>
                                      <p:to>
                                        <p:strVal val="visible"/>
                                      </p:to>
                                    </p:set>
                                    <p:animEffect transition="in" filter="checkerboard(dow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esktop\11.PNG"/>
          <p:cNvPicPr>
            <a:picLocks noGrp="1" noChangeAspect="1" noChangeArrowheads="1"/>
          </p:cNvPicPr>
          <p:nvPr>
            <p:ph idx="1"/>
          </p:nvPr>
        </p:nvPicPr>
        <p:blipFill>
          <a:blip r:embed="rId3" cstate="print"/>
          <a:srcRect b="39583"/>
          <a:stretch>
            <a:fillRect/>
          </a:stretch>
        </p:blipFill>
        <p:spPr bwMode="auto">
          <a:xfrm>
            <a:off x="0" y="0"/>
            <a:ext cx="9144000" cy="6858000"/>
          </a:xfrm>
          <a:prstGeom prst="rect">
            <a:avLst/>
          </a:prstGeom>
          <a:noFill/>
        </p:spPr>
      </p:pic>
      <p:sp>
        <p:nvSpPr>
          <p:cNvPr id="6" name="Content Placeholder 5"/>
          <p:cNvSpPr txBox="1">
            <a:spLocks/>
          </p:cNvSpPr>
          <p:nvPr/>
        </p:nvSpPr>
        <p:spPr>
          <a:xfrm>
            <a:off x="5562600" y="838200"/>
            <a:ext cx="3276600" cy="1981200"/>
          </a:xfrm>
          <a:prstGeom prst="wedgeEllipseCallout">
            <a:avLst>
              <a:gd name="adj1" fmla="val -32139"/>
              <a:gd name="adj2" fmla="val 159595"/>
            </a:avLst>
          </a:prstGeom>
          <a:solidFill>
            <a:schemeClr val="lt1">
              <a:alpha val="74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2400" b="1" noProof="0" dirty="0" smtClean="0"/>
              <a:t>Mam can we measure the curve line with the metre scale  ?</a:t>
            </a:r>
            <a:endParaRPr kumimoji="0" lang="en-US" sz="2400" b="1" i="0" u="none" strike="noStrike" kern="1200" cap="none" spc="0" normalizeH="0" baseline="0" noProof="0" dirty="0">
              <a:ln>
                <a:noFill/>
              </a:ln>
              <a:solidFill>
                <a:schemeClr val="dk1"/>
              </a:solidFill>
              <a:effectLst/>
              <a:uLnTx/>
              <a:uFillTx/>
              <a:latin typeface="+mn-lt"/>
              <a:ea typeface="+mn-ea"/>
              <a:cs typeface="+mn-cs"/>
            </a:endParaRPr>
          </a:p>
        </p:txBody>
      </p:sp>
      <p:sp>
        <p:nvSpPr>
          <p:cNvPr id="33796" name="AutoShape 4" descr="Image result for children with curved 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Freeform 7"/>
          <p:cNvSpPr/>
          <p:nvPr/>
        </p:nvSpPr>
        <p:spPr>
          <a:xfrm rot="4842808">
            <a:off x="5062230" y="2829159"/>
            <a:ext cx="5112642" cy="1631852"/>
          </a:xfrm>
          <a:custGeom>
            <a:avLst/>
            <a:gdLst>
              <a:gd name="connsiteX0" fmla="*/ 0 w 5112642"/>
              <a:gd name="connsiteY0" fmla="*/ 618978 h 1631852"/>
              <a:gd name="connsiteX1" fmla="*/ 42203 w 5112642"/>
              <a:gd name="connsiteY1" fmla="*/ 604910 h 1631852"/>
              <a:gd name="connsiteX2" fmla="*/ 98474 w 5112642"/>
              <a:gd name="connsiteY2" fmla="*/ 590843 h 1631852"/>
              <a:gd name="connsiteX3" fmla="*/ 211015 w 5112642"/>
              <a:gd name="connsiteY3" fmla="*/ 506436 h 1631852"/>
              <a:gd name="connsiteX4" fmla="*/ 267286 w 5112642"/>
              <a:gd name="connsiteY4" fmla="*/ 422030 h 1631852"/>
              <a:gd name="connsiteX5" fmla="*/ 295421 w 5112642"/>
              <a:gd name="connsiteY5" fmla="*/ 379827 h 1631852"/>
              <a:gd name="connsiteX6" fmla="*/ 337625 w 5112642"/>
              <a:gd name="connsiteY6" fmla="*/ 323556 h 1631852"/>
              <a:gd name="connsiteX7" fmla="*/ 351692 w 5112642"/>
              <a:gd name="connsiteY7" fmla="*/ 281353 h 1631852"/>
              <a:gd name="connsiteX8" fmla="*/ 422031 w 5112642"/>
              <a:gd name="connsiteY8" fmla="*/ 239150 h 1631852"/>
              <a:gd name="connsiteX9" fmla="*/ 633046 w 5112642"/>
              <a:gd name="connsiteY9" fmla="*/ 281353 h 1631852"/>
              <a:gd name="connsiteX10" fmla="*/ 647114 w 5112642"/>
              <a:gd name="connsiteY10" fmla="*/ 323556 h 1631852"/>
              <a:gd name="connsiteX11" fmla="*/ 717452 w 5112642"/>
              <a:gd name="connsiteY11" fmla="*/ 393895 h 1631852"/>
              <a:gd name="connsiteX12" fmla="*/ 773723 w 5112642"/>
              <a:gd name="connsiteY12" fmla="*/ 492369 h 1631852"/>
              <a:gd name="connsiteX13" fmla="*/ 858129 w 5112642"/>
              <a:gd name="connsiteY13" fmla="*/ 520504 h 1631852"/>
              <a:gd name="connsiteX14" fmla="*/ 1153551 w 5112642"/>
              <a:gd name="connsiteY14" fmla="*/ 478301 h 1631852"/>
              <a:gd name="connsiteX15" fmla="*/ 1209821 w 5112642"/>
              <a:gd name="connsiteY15" fmla="*/ 393895 h 1631852"/>
              <a:gd name="connsiteX16" fmla="*/ 1237957 w 5112642"/>
              <a:gd name="connsiteY16" fmla="*/ 365760 h 1631852"/>
              <a:gd name="connsiteX17" fmla="*/ 1294228 w 5112642"/>
              <a:gd name="connsiteY17" fmla="*/ 281353 h 1631852"/>
              <a:gd name="connsiteX18" fmla="*/ 1392701 w 5112642"/>
              <a:gd name="connsiteY18" fmla="*/ 154744 h 1631852"/>
              <a:gd name="connsiteX19" fmla="*/ 1434905 w 5112642"/>
              <a:gd name="connsiteY19" fmla="*/ 140676 h 1631852"/>
              <a:gd name="connsiteX20" fmla="*/ 1617785 w 5112642"/>
              <a:gd name="connsiteY20" fmla="*/ 239150 h 1631852"/>
              <a:gd name="connsiteX21" fmla="*/ 1659988 w 5112642"/>
              <a:gd name="connsiteY21" fmla="*/ 281353 h 1631852"/>
              <a:gd name="connsiteX22" fmla="*/ 1688123 w 5112642"/>
              <a:gd name="connsiteY22" fmla="*/ 309489 h 1631852"/>
              <a:gd name="connsiteX23" fmla="*/ 1744394 w 5112642"/>
              <a:gd name="connsiteY23" fmla="*/ 407963 h 1631852"/>
              <a:gd name="connsiteX24" fmla="*/ 1786597 w 5112642"/>
              <a:gd name="connsiteY24" fmla="*/ 506436 h 1631852"/>
              <a:gd name="connsiteX25" fmla="*/ 1842868 w 5112642"/>
              <a:gd name="connsiteY25" fmla="*/ 576775 h 1631852"/>
              <a:gd name="connsiteX26" fmla="*/ 1871003 w 5112642"/>
              <a:gd name="connsiteY26" fmla="*/ 618978 h 1631852"/>
              <a:gd name="connsiteX27" fmla="*/ 2124221 w 5112642"/>
              <a:gd name="connsiteY27" fmla="*/ 604910 h 1631852"/>
              <a:gd name="connsiteX28" fmla="*/ 2250831 w 5112642"/>
              <a:gd name="connsiteY28" fmla="*/ 506436 h 1631852"/>
              <a:gd name="connsiteX29" fmla="*/ 2405575 w 5112642"/>
              <a:gd name="connsiteY29" fmla="*/ 407963 h 1631852"/>
              <a:gd name="connsiteX30" fmla="*/ 2475914 w 5112642"/>
              <a:gd name="connsiteY30" fmla="*/ 351692 h 1631852"/>
              <a:gd name="connsiteX31" fmla="*/ 2489981 w 5112642"/>
              <a:gd name="connsiteY31" fmla="*/ 309489 h 1631852"/>
              <a:gd name="connsiteX32" fmla="*/ 2504049 w 5112642"/>
              <a:gd name="connsiteY32" fmla="*/ 253218 h 1631852"/>
              <a:gd name="connsiteX33" fmla="*/ 2532185 w 5112642"/>
              <a:gd name="connsiteY33" fmla="*/ 225083 h 1631852"/>
              <a:gd name="connsiteX34" fmla="*/ 2560320 w 5112642"/>
              <a:gd name="connsiteY34" fmla="*/ 182880 h 1631852"/>
              <a:gd name="connsiteX35" fmla="*/ 2602523 w 5112642"/>
              <a:gd name="connsiteY35" fmla="*/ 84406 h 1631852"/>
              <a:gd name="connsiteX36" fmla="*/ 2630658 w 5112642"/>
              <a:gd name="connsiteY36" fmla="*/ 56270 h 1631852"/>
              <a:gd name="connsiteX37" fmla="*/ 2658794 w 5112642"/>
              <a:gd name="connsiteY37" fmla="*/ 14067 h 1631852"/>
              <a:gd name="connsiteX38" fmla="*/ 2700997 w 5112642"/>
              <a:gd name="connsiteY38" fmla="*/ 0 h 1631852"/>
              <a:gd name="connsiteX39" fmla="*/ 2757268 w 5112642"/>
              <a:gd name="connsiteY39" fmla="*/ 14067 h 1631852"/>
              <a:gd name="connsiteX40" fmla="*/ 2799471 w 5112642"/>
              <a:gd name="connsiteY40" fmla="*/ 56270 h 1631852"/>
              <a:gd name="connsiteX41" fmla="*/ 2855741 w 5112642"/>
              <a:gd name="connsiteY41" fmla="*/ 98473 h 1631852"/>
              <a:gd name="connsiteX42" fmla="*/ 2883877 w 5112642"/>
              <a:gd name="connsiteY42" fmla="*/ 126609 h 1631852"/>
              <a:gd name="connsiteX43" fmla="*/ 2926080 w 5112642"/>
              <a:gd name="connsiteY43" fmla="*/ 140676 h 1631852"/>
              <a:gd name="connsiteX44" fmla="*/ 2968283 w 5112642"/>
              <a:gd name="connsiteY44" fmla="*/ 239150 h 1631852"/>
              <a:gd name="connsiteX45" fmla="*/ 2996418 w 5112642"/>
              <a:gd name="connsiteY45" fmla="*/ 281353 h 1631852"/>
              <a:gd name="connsiteX46" fmla="*/ 3024554 w 5112642"/>
              <a:gd name="connsiteY46" fmla="*/ 393895 h 1631852"/>
              <a:gd name="connsiteX47" fmla="*/ 3038621 w 5112642"/>
              <a:gd name="connsiteY47" fmla="*/ 450166 h 1631852"/>
              <a:gd name="connsiteX48" fmla="*/ 3052689 w 5112642"/>
              <a:gd name="connsiteY48" fmla="*/ 492369 h 1631852"/>
              <a:gd name="connsiteX49" fmla="*/ 3066757 w 5112642"/>
              <a:gd name="connsiteY49" fmla="*/ 590843 h 1631852"/>
              <a:gd name="connsiteX50" fmla="*/ 3094892 w 5112642"/>
              <a:gd name="connsiteY50" fmla="*/ 633046 h 1631852"/>
              <a:gd name="connsiteX51" fmla="*/ 3207434 w 5112642"/>
              <a:gd name="connsiteY51" fmla="*/ 661181 h 1631852"/>
              <a:gd name="connsiteX52" fmla="*/ 3319975 w 5112642"/>
              <a:gd name="connsiteY52" fmla="*/ 633046 h 1631852"/>
              <a:gd name="connsiteX53" fmla="*/ 3432517 w 5112642"/>
              <a:gd name="connsiteY53" fmla="*/ 534572 h 1631852"/>
              <a:gd name="connsiteX54" fmla="*/ 3502855 w 5112642"/>
              <a:gd name="connsiteY54" fmla="*/ 464233 h 1631852"/>
              <a:gd name="connsiteX55" fmla="*/ 3530991 w 5112642"/>
              <a:gd name="connsiteY55" fmla="*/ 436098 h 1631852"/>
              <a:gd name="connsiteX56" fmla="*/ 3559126 w 5112642"/>
              <a:gd name="connsiteY56" fmla="*/ 393895 h 1631852"/>
              <a:gd name="connsiteX57" fmla="*/ 3713871 w 5112642"/>
              <a:gd name="connsiteY57" fmla="*/ 295421 h 1631852"/>
              <a:gd name="connsiteX58" fmla="*/ 3756074 w 5112642"/>
              <a:gd name="connsiteY58" fmla="*/ 281353 h 1631852"/>
              <a:gd name="connsiteX59" fmla="*/ 3910818 w 5112642"/>
              <a:gd name="connsiteY59" fmla="*/ 295421 h 1631852"/>
              <a:gd name="connsiteX60" fmla="*/ 3953021 w 5112642"/>
              <a:gd name="connsiteY60" fmla="*/ 323556 h 1631852"/>
              <a:gd name="connsiteX61" fmla="*/ 4009292 w 5112642"/>
              <a:gd name="connsiteY61" fmla="*/ 365760 h 1631852"/>
              <a:gd name="connsiteX62" fmla="*/ 4079631 w 5112642"/>
              <a:gd name="connsiteY62" fmla="*/ 436098 h 1631852"/>
              <a:gd name="connsiteX63" fmla="*/ 4135901 w 5112642"/>
              <a:gd name="connsiteY63" fmla="*/ 520504 h 1631852"/>
              <a:gd name="connsiteX64" fmla="*/ 4164037 w 5112642"/>
              <a:gd name="connsiteY64" fmla="*/ 914400 h 1631852"/>
              <a:gd name="connsiteX65" fmla="*/ 4220308 w 5112642"/>
              <a:gd name="connsiteY65" fmla="*/ 970670 h 1631852"/>
              <a:gd name="connsiteX66" fmla="*/ 4487594 w 5112642"/>
              <a:gd name="connsiteY66" fmla="*/ 942535 h 1631852"/>
              <a:gd name="connsiteX67" fmla="*/ 4543865 w 5112642"/>
              <a:gd name="connsiteY67" fmla="*/ 928467 h 1631852"/>
              <a:gd name="connsiteX68" fmla="*/ 4614203 w 5112642"/>
              <a:gd name="connsiteY68" fmla="*/ 872196 h 1631852"/>
              <a:gd name="connsiteX69" fmla="*/ 4642338 w 5112642"/>
              <a:gd name="connsiteY69" fmla="*/ 829993 h 1631852"/>
              <a:gd name="connsiteX70" fmla="*/ 4712677 w 5112642"/>
              <a:gd name="connsiteY70" fmla="*/ 773723 h 1631852"/>
              <a:gd name="connsiteX71" fmla="*/ 4825218 w 5112642"/>
              <a:gd name="connsiteY71" fmla="*/ 801858 h 1631852"/>
              <a:gd name="connsiteX72" fmla="*/ 4951828 w 5112642"/>
              <a:gd name="connsiteY72" fmla="*/ 858129 h 1631852"/>
              <a:gd name="connsiteX73" fmla="*/ 5022166 w 5112642"/>
              <a:gd name="connsiteY73" fmla="*/ 942535 h 1631852"/>
              <a:gd name="connsiteX74" fmla="*/ 5036234 w 5112642"/>
              <a:gd name="connsiteY74" fmla="*/ 984738 h 1631852"/>
              <a:gd name="connsiteX75" fmla="*/ 5078437 w 5112642"/>
              <a:gd name="connsiteY75" fmla="*/ 1111347 h 1631852"/>
              <a:gd name="connsiteX76" fmla="*/ 5078437 w 5112642"/>
              <a:gd name="connsiteY76" fmla="*/ 1420836 h 1631852"/>
              <a:gd name="connsiteX77" fmla="*/ 4994031 w 5112642"/>
              <a:gd name="connsiteY77" fmla="*/ 1448972 h 1631852"/>
              <a:gd name="connsiteX78" fmla="*/ 4951828 w 5112642"/>
              <a:gd name="connsiteY78" fmla="*/ 1463040 h 1631852"/>
              <a:gd name="connsiteX79" fmla="*/ 4895557 w 5112642"/>
              <a:gd name="connsiteY79" fmla="*/ 1533378 h 1631852"/>
              <a:gd name="connsiteX80" fmla="*/ 4881489 w 5112642"/>
              <a:gd name="connsiteY80" fmla="*/ 1603716 h 1631852"/>
              <a:gd name="connsiteX81" fmla="*/ 4867421 w 5112642"/>
              <a:gd name="connsiteY81" fmla="*/ 1631852 h 163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112642" h="1631852">
                <a:moveTo>
                  <a:pt x="0" y="618978"/>
                </a:moveTo>
                <a:cubicBezTo>
                  <a:pt x="14068" y="614289"/>
                  <a:pt x="27945" y="608984"/>
                  <a:pt x="42203" y="604910"/>
                </a:cubicBezTo>
                <a:cubicBezTo>
                  <a:pt x="60793" y="599599"/>
                  <a:pt x="81774" y="600585"/>
                  <a:pt x="98474" y="590843"/>
                </a:cubicBezTo>
                <a:cubicBezTo>
                  <a:pt x="138979" y="567215"/>
                  <a:pt x="185004" y="545453"/>
                  <a:pt x="211015" y="506436"/>
                </a:cubicBezTo>
                <a:lnTo>
                  <a:pt x="267286" y="422030"/>
                </a:lnTo>
                <a:cubicBezTo>
                  <a:pt x="276664" y="407962"/>
                  <a:pt x="285277" y="393353"/>
                  <a:pt x="295421" y="379827"/>
                </a:cubicBezTo>
                <a:lnTo>
                  <a:pt x="337625" y="323556"/>
                </a:lnTo>
                <a:cubicBezTo>
                  <a:pt x="342314" y="309488"/>
                  <a:pt x="344063" y="294068"/>
                  <a:pt x="351692" y="281353"/>
                </a:cubicBezTo>
                <a:cubicBezTo>
                  <a:pt x="371002" y="249170"/>
                  <a:pt x="388837" y="250215"/>
                  <a:pt x="422031" y="239150"/>
                </a:cubicBezTo>
                <a:cubicBezTo>
                  <a:pt x="458763" y="242211"/>
                  <a:pt x="588453" y="225613"/>
                  <a:pt x="633046" y="281353"/>
                </a:cubicBezTo>
                <a:cubicBezTo>
                  <a:pt x="642309" y="292932"/>
                  <a:pt x="638217" y="311693"/>
                  <a:pt x="647114" y="323556"/>
                </a:cubicBezTo>
                <a:cubicBezTo>
                  <a:pt x="667009" y="350082"/>
                  <a:pt x="717452" y="393895"/>
                  <a:pt x="717452" y="393895"/>
                </a:cubicBezTo>
                <a:cubicBezTo>
                  <a:pt x="729700" y="430639"/>
                  <a:pt x="737224" y="468036"/>
                  <a:pt x="773723" y="492369"/>
                </a:cubicBezTo>
                <a:cubicBezTo>
                  <a:pt x="798399" y="508820"/>
                  <a:pt x="858129" y="520504"/>
                  <a:pt x="858129" y="520504"/>
                </a:cubicBezTo>
                <a:cubicBezTo>
                  <a:pt x="978928" y="514146"/>
                  <a:pt x="1086072" y="568272"/>
                  <a:pt x="1153551" y="478301"/>
                </a:cubicBezTo>
                <a:cubicBezTo>
                  <a:pt x="1173840" y="451250"/>
                  <a:pt x="1189532" y="420946"/>
                  <a:pt x="1209821" y="393895"/>
                </a:cubicBezTo>
                <a:cubicBezTo>
                  <a:pt x="1217779" y="383284"/>
                  <a:pt x="1228578" y="375138"/>
                  <a:pt x="1237957" y="365760"/>
                </a:cubicBezTo>
                <a:cubicBezTo>
                  <a:pt x="1264862" y="285045"/>
                  <a:pt x="1232758" y="360387"/>
                  <a:pt x="1294228" y="281353"/>
                </a:cubicBezTo>
                <a:cubicBezTo>
                  <a:pt x="1324325" y="242656"/>
                  <a:pt x="1348479" y="184225"/>
                  <a:pt x="1392701" y="154744"/>
                </a:cubicBezTo>
                <a:cubicBezTo>
                  <a:pt x="1405039" y="146518"/>
                  <a:pt x="1420837" y="145365"/>
                  <a:pt x="1434905" y="140676"/>
                </a:cubicBezTo>
                <a:cubicBezTo>
                  <a:pt x="1579613" y="176854"/>
                  <a:pt x="1520104" y="141470"/>
                  <a:pt x="1617785" y="239150"/>
                </a:cubicBezTo>
                <a:lnTo>
                  <a:pt x="1659988" y="281353"/>
                </a:lnTo>
                <a:lnTo>
                  <a:pt x="1688123" y="309489"/>
                </a:lnTo>
                <a:cubicBezTo>
                  <a:pt x="1715370" y="418476"/>
                  <a:pt x="1679923" y="317704"/>
                  <a:pt x="1744394" y="407963"/>
                </a:cubicBezTo>
                <a:cubicBezTo>
                  <a:pt x="1793177" y="476260"/>
                  <a:pt x="1755986" y="445213"/>
                  <a:pt x="1786597" y="506436"/>
                </a:cubicBezTo>
                <a:cubicBezTo>
                  <a:pt x="1815467" y="564176"/>
                  <a:pt x="1807971" y="533155"/>
                  <a:pt x="1842868" y="576775"/>
                </a:cubicBezTo>
                <a:cubicBezTo>
                  <a:pt x="1853430" y="589977"/>
                  <a:pt x="1861625" y="604910"/>
                  <a:pt x="1871003" y="618978"/>
                </a:cubicBezTo>
                <a:cubicBezTo>
                  <a:pt x="1955409" y="614289"/>
                  <a:pt x="2040935" y="619395"/>
                  <a:pt x="2124221" y="604910"/>
                </a:cubicBezTo>
                <a:cubicBezTo>
                  <a:pt x="2183557" y="594591"/>
                  <a:pt x="2207967" y="537870"/>
                  <a:pt x="2250831" y="506436"/>
                </a:cubicBezTo>
                <a:cubicBezTo>
                  <a:pt x="2300134" y="470280"/>
                  <a:pt x="2362343" y="451195"/>
                  <a:pt x="2405575" y="407963"/>
                </a:cubicBezTo>
                <a:cubicBezTo>
                  <a:pt x="2445666" y="367872"/>
                  <a:pt x="2422675" y="387184"/>
                  <a:pt x="2475914" y="351692"/>
                </a:cubicBezTo>
                <a:cubicBezTo>
                  <a:pt x="2480603" y="337624"/>
                  <a:pt x="2485907" y="323747"/>
                  <a:pt x="2489981" y="309489"/>
                </a:cubicBezTo>
                <a:cubicBezTo>
                  <a:pt x="2495292" y="290899"/>
                  <a:pt x="2495402" y="270511"/>
                  <a:pt x="2504049" y="253218"/>
                </a:cubicBezTo>
                <a:cubicBezTo>
                  <a:pt x="2509981" y="241355"/>
                  <a:pt x="2523899" y="235440"/>
                  <a:pt x="2532185" y="225083"/>
                </a:cubicBezTo>
                <a:cubicBezTo>
                  <a:pt x="2542747" y="211881"/>
                  <a:pt x="2552759" y="198002"/>
                  <a:pt x="2560320" y="182880"/>
                </a:cubicBezTo>
                <a:cubicBezTo>
                  <a:pt x="2597833" y="107852"/>
                  <a:pt x="2543979" y="172224"/>
                  <a:pt x="2602523" y="84406"/>
                </a:cubicBezTo>
                <a:cubicBezTo>
                  <a:pt x="2609880" y="73370"/>
                  <a:pt x="2622373" y="66627"/>
                  <a:pt x="2630658" y="56270"/>
                </a:cubicBezTo>
                <a:cubicBezTo>
                  <a:pt x="2641220" y="43068"/>
                  <a:pt x="2645591" y="24629"/>
                  <a:pt x="2658794" y="14067"/>
                </a:cubicBezTo>
                <a:cubicBezTo>
                  <a:pt x="2670373" y="4804"/>
                  <a:pt x="2686929" y="4689"/>
                  <a:pt x="2700997" y="0"/>
                </a:cubicBezTo>
                <a:cubicBezTo>
                  <a:pt x="2719754" y="4689"/>
                  <a:pt x="2740481" y="4475"/>
                  <a:pt x="2757268" y="14067"/>
                </a:cubicBezTo>
                <a:cubicBezTo>
                  <a:pt x="2774541" y="23937"/>
                  <a:pt x="2784366" y="43323"/>
                  <a:pt x="2799471" y="56270"/>
                </a:cubicBezTo>
                <a:cubicBezTo>
                  <a:pt x="2817272" y="71528"/>
                  <a:pt x="2837729" y="83463"/>
                  <a:pt x="2855741" y="98473"/>
                </a:cubicBezTo>
                <a:cubicBezTo>
                  <a:pt x="2865930" y="106964"/>
                  <a:pt x="2872504" y="119785"/>
                  <a:pt x="2883877" y="126609"/>
                </a:cubicBezTo>
                <a:cubicBezTo>
                  <a:pt x="2896592" y="134238"/>
                  <a:pt x="2912012" y="135987"/>
                  <a:pt x="2926080" y="140676"/>
                </a:cubicBezTo>
                <a:cubicBezTo>
                  <a:pt x="2996717" y="246635"/>
                  <a:pt x="2913776" y="111969"/>
                  <a:pt x="2968283" y="239150"/>
                </a:cubicBezTo>
                <a:cubicBezTo>
                  <a:pt x="2974943" y="254690"/>
                  <a:pt x="2987040" y="267285"/>
                  <a:pt x="2996418" y="281353"/>
                </a:cubicBezTo>
                <a:lnTo>
                  <a:pt x="3024554" y="393895"/>
                </a:lnTo>
                <a:cubicBezTo>
                  <a:pt x="3029243" y="412652"/>
                  <a:pt x="3032507" y="431824"/>
                  <a:pt x="3038621" y="450166"/>
                </a:cubicBezTo>
                <a:lnTo>
                  <a:pt x="3052689" y="492369"/>
                </a:lnTo>
                <a:cubicBezTo>
                  <a:pt x="3057378" y="525194"/>
                  <a:pt x="3057229" y="559083"/>
                  <a:pt x="3066757" y="590843"/>
                </a:cubicBezTo>
                <a:cubicBezTo>
                  <a:pt x="3071615" y="607037"/>
                  <a:pt x="3081690" y="622484"/>
                  <a:pt x="3094892" y="633046"/>
                </a:cubicBezTo>
                <a:cubicBezTo>
                  <a:pt x="3109309" y="644580"/>
                  <a:pt x="3203935" y="660481"/>
                  <a:pt x="3207434" y="661181"/>
                </a:cubicBezTo>
                <a:cubicBezTo>
                  <a:pt x="3244948" y="651803"/>
                  <a:pt x="3283635" y="646261"/>
                  <a:pt x="3319975" y="633046"/>
                </a:cubicBezTo>
                <a:cubicBezTo>
                  <a:pt x="3356530" y="619753"/>
                  <a:pt x="3415405" y="551684"/>
                  <a:pt x="3432517" y="534572"/>
                </a:cubicBezTo>
                <a:lnTo>
                  <a:pt x="3502855" y="464233"/>
                </a:lnTo>
                <a:cubicBezTo>
                  <a:pt x="3512234" y="454855"/>
                  <a:pt x="3523634" y="447134"/>
                  <a:pt x="3530991" y="436098"/>
                </a:cubicBezTo>
                <a:cubicBezTo>
                  <a:pt x="3540369" y="422030"/>
                  <a:pt x="3547993" y="406619"/>
                  <a:pt x="3559126" y="393895"/>
                </a:cubicBezTo>
                <a:cubicBezTo>
                  <a:pt x="3634323" y="307956"/>
                  <a:pt x="3612420" y="329238"/>
                  <a:pt x="3713871" y="295421"/>
                </a:cubicBezTo>
                <a:lnTo>
                  <a:pt x="3756074" y="281353"/>
                </a:lnTo>
                <a:cubicBezTo>
                  <a:pt x="3807655" y="286042"/>
                  <a:pt x="3860174" y="284569"/>
                  <a:pt x="3910818" y="295421"/>
                </a:cubicBezTo>
                <a:cubicBezTo>
                  <a:pt x="3927350" y="298964"/>
                  <a:pt x="3939263" y="313729"/>
                  <a:pt x="3953021" y="323556"/>
                </a:cubicBezTo>
                <a:cubicBezTo>
                  <a:pt x="3972100" y="337184"/>
                  <a:pt x="3991768" y="350183"/>
                  <a:pt x="4009292" y="365760"/>
                </a:cubicBezTo>
                <a:cubicBezTo>
                  <a:pt x="4034075" y="387789"/>
                  <a:pt x="4061238" y="408509"/>
                  <a:pt x="4079631" y="436098"/>
                </a:cubicBezTo>
                <a:lnTo>
                  <a:pt x="4135901" y="520504"/>
                </a:lnTo>
                <a:cubicBezTo>
                  <a:pt x="4180110" y="697337"/>
                  <a:pt x="4132726" y="491705"/>
                  <a:pt x="4164037" y="914400"/>
                </a:cubicBezTo>
                <a:cubicBezTo>
                  <a:pt x="4167836" y="965685"/>
                  <a:pt x="4178995" y="956900"/>
                  <a:pt x="4220308" y="970670"/>
                </a:cubicBezTo>
                <a:cubicBezTo>
                  <a:pt x="4309403" y="961292"/>
                  <a:pt x="4398759" y="954122"/>
                  <a:pt x="4487594" y="942535"/>
                </a:cubicBezTo>
                <a:cubicBezTo>
                  <a:pt x="4506766" y="940034"/>
                  <a:pt x="4526094" y="936083"/>
                  <a:pt x="4543865" y="928467"/>
                </a:cubicBezTo>
                <a:cubicBezTo>
                  <a:pt x="4566121" y="918929"/>
                  <a:pt x="4598418" y="891927"/>
                  <a:pt x="4614203" y="872196"/>
                </a:cubicBezTo>
                <a:cubicBezTo>
                  <a:pt x="4624765" y="858994"/>
                  <a:pt x="4631776" y="843195"/>
                  <a:pt x="4642338" y="829993"/>
                </a:cubicBezTo>
                <a:cubicBezTo>
                  <a:pt x="4665246" y="801359"/>
                  <a:pt x="4681343" y="794612"/>
                  <a:pt x="4712677" y="773723"/>
                </a:cubicBezTo>
                <a:cubicBezTo>
                  <a:pt x="4750191" y="783101"/>
                  <a:pt x="4789127" y="787977"/>
                  <a:pt x="4825218" y="801858"/>
                </a:cubicBezTo>
                <a:cubicBezTo>
                  <a:pt x="5051210" y="888777"/>
                  <a:pt x="4770690" y="812844"/>
                  <a:pt x="4951828" y="858129"/>
                </a:cubicBezTo>
                <a:cubicBezTo>
                  <a:pt x="4982941" y="889242"/>
                  <a:pt x="5002580" y="903363"/>
                  <a:pt x="5022166" y="942535"/>
                </a:cubicBezTo>
                <a:cubicBezTo>
                  <a:pt x="5028798" y="955798"/>
                  <a:pt x="5031027" y="970854"/>
                  <a:pt x="5036234" y="984738"/>
                </a:cubicBezTo>
                <a:cubicBezTo>
                  <a:pt x="5075964" y="1090683"/>
                  <a:pt x="5054865" y="1017060"/>
                  <a:pt x="5078437" y="1111347"/>
                </a:cubicBezTo>
                <a:cubicBezTo>
                  <a:pt x="5087533" y="1193211"/>
                  <a:pt x="5112642" y="1347539"/>
                  <a:pt x="5078437" y="1420836"/>
                </a:cubicBezTo>
                <a:cubicBezTo>
                  <a:pt x="5065895" y="1447711"/>
                  <a:pt x="5022166" y="1439593"/>
                  <a:pt x="4994031" y="1448972"/>
                </a:cubicBezTo>
                <a:lnTo>
                  <a:pt x="4951828" y="1463040"/>
                </a:lnTo>
                <a:cubicBezTo>
                  <a:pt x="4931226" y="1483642"/>
                  <a:pt x="4906206" y="1504982"/>
                  <a:pt x="4895557" y="1533378"/>
                </a:cubicBezTo>
                <a:cubicBezTo>
                  <a:pt x="4887161" y="1555766"/>
                  <a:pt x="4888058" y="1580726"/>
                  <a:pt x="4881489" y="1603716"/>
                </a:cubicBezTo>
                <a:cubicBezTo>
                  <a:pt x="4878608" y="1613798"/>
                  <a:pt x="4872110" y="1622473"/>
                  <a:pt x="4867421" y="163185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 name="Rectangular Callout 9"/>
          <p:cNvSpPr/>
          <p:nvPr/>
        </p:nvSpPr>
        <p:spPr>
          <a:xfrm>
            <a:off x="838200" y="685800"/>
            <a:ext cx="4572000" cy="1905000"/>
          </a:xfrm>
          <a:prstGeom prst="wedgeRectCallout">
            <a:avLst>
              <a:gd name="adj1" fmla="val 39262"/>
              <a:gd name="adj2" fmla="val 104880"/>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spcBef>
                <a:spcPct val="0"/>
              </a:spcBef>
              <a:defRPr/>
            </a:pPr>
            <a:r>
              <a:rPr lang="en-IN" sz="2800" b="1" dirty="0" smtClean="0"/>
              <a:t>No </a:t>
            </a:r>
            <a:r>
              <a:rPr lang="en-IN" sz="2800" b="1" dirty="0" err="1" smtClean="0"/>
              <a:t>No</a:t>
            </a:r>
            <a:r>
              <a:rPr lang="en-IN" sz="2800" b="1" dirty="0" smtClean="0"/>
              <a:t> we can not measure the length of a curved line directly by using a metre scale </a:t>
            </a:r>
            <a:endParaRPr lang="en-US" sz="2800" b="1" dirty="0"/>
          </a:p>
        </p:txBody>
      </p:sp>
      <p:pic>
        <p:nvPicPr>
          <p:cNvPr id="7" name="s20 all">
            <a:hlinkClick r:id="" action="ppaction://media"/>
          </p:cNvPr>
          <p:cNvPicPr>
            <a:picLocks noRot="1" noChangeAspect="1"/>
          </p:cNvPicPr>
          <p:nvPr>
            <a:wavAudioFile r:embed="rId1" name="s20 all"/>
          </p:nvPr>
        </p:nvPicPr>
        <p:blipFill>
          <a:blip r:embed="rId4"/>
          <a:stretch>
            <a:fillRect/>
          </a:stretch>
        </p:blipFill>
        <p:spPr>
          <a:xfrm>
            <a:off x="4470400" y="33274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8" fill="hold"/>
                                        <p:tgtEl>
                                          <p:spTgt spid="7"/>
                                        </p:tgtEl>
                                      </p:cBhvr>
                                    </p:cmd>
                                  </p:childTnLst>
                                </p:cTn>
                              </p:par>
                              <p:par>
                                <p:cTn id="7" presetID="18" presetClass="entr" presetSubtype="12" fill="hold" grpId="0" nodeType="withEffect">
                                  <p:stCondLst>
                                    <p:cond delay="500"/>
                                  </p:stCondLst>
                                  <p:childTnLst>
                                    <p:set>
                                      <p:cBhvr>
                                        <p:cTn id="8" dur="1" fill="hold">
                                          <p:stCondLst>
                                            <p:cond delay="0"/>
                                          </p:stCondLst>
                                        </p:cTn>
                                        <p:tgtEl>
                                          <p:spTgt spid="6"/>
                                        </p:tgtEl>
                                        <p:attrNameLst>
                                          <p:attrName>style.visibility</p:attrName>
                                        </p:attrNameLst>
                                      </p:cBhvr>
                                      <p:to>
                                        <p:strVal val="visible"/>
                                      </p:to>
                                    </p:set>
                                    <p:animEffect transition="in" filter="strips(downLeft)">
                                      <p:cBhvr>
                                        <p:cTn id="9" dur="3000"/>
                                        <p:tgtEl>
                                          <p:spTgt spid="6"/>
                                        </p:tgtEl>
                                      </p:cBhvr>
                                    </p:animEffect>
                                  </p:childTnLst>
                                </p:cTn>
                              </p:par>
                              <p:par>
                                <p:cTn id="10" presetID="22" presetClass="entr" presetSubtype="4" fill="hold" grpId="0" nodeType="withEffect">
                                  <p:stCondLst>
                                    <p:cond delay="6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0"/>
                                        <p:tgtEl>
                                          <p:spTgt spid="8"/>
                                        </p:tgtEl>
                                      </p:cBhvr>
                                    </p:animEffect>
                                  </p:childTnLst>
                                </p:cTn>
                              </p:par>
                              <p:par>
                                <p:cTn id="13" presetID="1" presetClass="exit" presetSubtype="0" fill="hold" grpId="1" nodeType="withEffect">
                                  <p:stCondLst>
                                    <p:cond delay="7000"/>
                                  </p:stCondLst>
                                  <p:childTnLst>
                                    <p:set>
                                      <p:cBhvr>
                                        <p:cTn id="14" dur="1" fill="hold">
                                          <p:stCondLst>
                                            <p:cond delay="0"/>
                                          </p:stCondLst>
                                        </p:cTn>
                                        <p:tgtEl>
                                          <p:spTgt spid="6"/>
                                        </p:tgtEl>
                                        <p:attrNameLst>
                                          <p:attrName>style.visibility</p:attrName>
                                        </p:attrNameLst>
                                      </p:cBhvr>
                                      <p:to>
                                        <p:strVal val="hidden"/>
                                      </p:to>
                                    </p:set>
                                  </p:childTnLst>
                                </p:cTn>
                              </p:par>
                              <p:par>
                                <p:cTn id="15" presetID="22" presetClass="entr" presetSubtype="1" fill="hold" grpId="0" nodeType="withEffect">
                                  <p:stCondLst>
                                    <p:cond delay="800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6" grpId="0" animBg="1"/>
      <p:bldP spid="6" grpId="1"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descr="Image result for children with curved 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4820" name="AutoShape 4" descr="Image result for children with curved 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2" descr="C:\Users\Admin\Desktop\11.PNG"/>
          <p:cNvPicPr>
            <a:picLocks noGrp="1" noChangeAspect="1" noChangeArrowheads="1"/>
          </p:cNvPicPr>
          <p:nvPr>
            <p:ph idx="1"/>
          </p:nvPr>
        </p:nvPicPr>
        <p:blipFill>
          <a:blip r:embed="rId3" cstate="print"/>
          <a:srcRect b="39583"/>
          <a:stretch>
            <a:fillRect/>
          </a:stretch>
        </p:blipFill>
        <p:spPr bwMode="auto">
          <a:xfrm>
            <a:off x="0" y="0"/>
            <a:ext cx="9144000" cy="5105400"/>
          </a:xfrm>
          <a:prstGeom prst="rect">
            <a:avLst/>
          </a:prstGeom>
          <a:noFill/>
        </p:spPr>
      </p:pic>
      <p:sp>
        <p:nvSpPr>
          <p:cNvPr id="5" name="Rectangular Callout 4"/>
          <p:cNvSpPr/>
          <p:nvPr/>
        </p:nvSpPr>
        <p:spPr>
          <a:xfrm>
            <a:off x="228600" y="228600"/>
            <a:ext cx="4419600" cy="2286000"/>
          </a:xfrm>
          <a:prstGeom prst="wedgeRectCallout">
            <a:avLst>
              <a:gd name="adj1" fmla="val 55686"/>
              <a:gd name="adj2" fmla="val 58155"/>
            </a:avLst>
          </a:prstGeom>
          <a:solidFill>
            <a:schemeClr val="lt1">
              <a:alpha val="6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IN" sz="2000" b="1" dirty="0" smtClean="0"/>
              <a:t>Let us do a activity. Use a thread to measure the length of the curved line. Put a knot on the point ‘A’ now place a small portion of the </a:t>
            </a:r>
            <a:r>
              <a:rPr lang="en-IN" sz="2000" b="1" dirty="0" err="1" smtClean="0"/>
              <a:t>threada</a:t>
            </a:r>
            <a:r>
              <a:rPr lang="en-IN" sz="2000" b="1" dirty="0" smtClean="0"/>
              <a:t> along the line. Keeping it taut using your finger and thumb. Do this activity with your friend and measure the thread </a:t>
            </a:r>
            <a:endParaRPr lang="en-US" sz="2000" b="1" dirty="0"/>
          </a:p>
        </p:txBody>
      </p:sp>
      <p:pic>
        <p:nvPicPr>
          <p:cNvPr id="1026" name="Picture 2" descr="Image result for measuring the length of a curved line with a thread"/>
          <p:cNvPicPr>
            <a:picLocks noChangeAspect="1" noChangeArrowheads="1"/>
          </p:cNvPicPr>
          <p:nvPr/>
        </p:nvPicPr>
        <p:blipFill>
          <a:blip r:embed="rId4" cstate="print"/>
          <a:srcRect/>
          <a:stretch>
            <a:fillRect/>
          </a:stretch>
        </p:blipFill>
        <p:spPr bwMode="auto">
          <a:xfrm>
            <a:off x="0" y="4191000"/>
            <a:ext cx="5105400" cy="2514600"/>
          </a:xfrm>
          <a:prstGeom prst="rect">
            <a:avLst/>
          </a:prstGeom>
          <a:noFill/>
        </p:spPr>
      </p:pic>
      <p:graphicFrame>
        <p:nvGraphicFramePr>
          <p:cNvPr id="7" name="Table 6"/>
          <p:cNvGraphicFramePr>
            <a:graphicFrameLocks noGrp="1"/>
          </p:cNvGraphicFramePr>
          <p:nvPr/>
        </p:nvGraphicFramePr>
        <p:xfrm>
          <a:off x="5029200" y="4191000"/>
          <a:ext cx="3886200" cy="2468880"/>
        </p:xfrm>
        <a:graphic>
          <a:graphicData uri="http://schemas.openxmlformats.org/drawingml/2006/table">
            <a:tbl>
              <a:tblPr firstRow="1" bandRow="1">
                <a:tableStyleId>{93296810-A885-4BE3-A3E7-6D5BEEA58F35}</a:tableStyleId>
              </a:tblPr>
              <a:tblGrid>
                <a:gridCol w="2095500"/>
                <a:gridCol w="1790700"/>
              </a:tblGrid>
              <a:tr h="526856">
                <a:tc>
                  <a:txBody>
                    <a:bodyPr/>
                    <a:lstStyle/>
                    <a:p>
                      <a:r>
                        <a:rPr lang="en-IN" dirty="0" smtClean="0"/>
                        <a:t>Who measured the length</a:t>
                      </a:r>
                      <a:r>
                        <a:rPr lang="en-IN" baseline="0" dirty="0" smtClean="0"/>
                        <a:t>?</a:t>
                      </a:r>
                      <a:endParaRPr lang="en-US" dirty="0"/>
                    </a:p>
                  </a:txBody>
                  <a:tcPr/>
                </a:tc>
                <a:tc>
                  <a:txBody>
                    <a:bodyPr/>
                    <a:lstStyle/>
                    <a:p>
                      <a:r>
                        <a:rPr lang="en-IN" dirty="0" smtClean="0"/>
                        <a:t>Length in cm </a:t>
                      </a:r>
                      <a:endParaRPr lang="en-US" dirty="0"/>
                    </a:p>
                  </a:txBody>
                  <a:tcPr/>
                </a:tc>
              </a:tr>
              <a:tr h="290868">
                <a:tc>
                  <a:txBody>
                    <a:bodyPr/>
                    <a:lstStyle/>
                    <a:p>
                      <a:endParaRPr lang="en-US" dirty="0"/>
                    </a:p>
                  </a:txBody>
                  <a:tcPr/>
                </a:tc>
                <a:tc>
                  <a:txBody>
                    <a:bodyPr/>
                    <a:lstStyle/>
                    <a:p>
                      <a:endParaRPr lang="en-US" dirty="0"/>
                    </a:p>
                  </a:txBody>
                  <a:tcPr/>
                </a:tc>
              </a:tr>
              <a:tr h="290868">
                <a:tc>
                  <a:txBody>
                    <a:bodyPr/>
                    <a:lstStyle/>
                    <a:p>
                      <a:endParaRPr lang="en-US"/>
                    </a:p>
                  </a:txBody>
                  <a:tcPr/>
                </a:tc>
                <a:tc>
                  <a:txBody>
                    <a:bodyPr/>
                    <a:lstStyle/>
                    <a:p>
                      <a:endParaRPr lang="en-US" dirty="0"/>
                    </a:p>
                  </a:txBody>
                  <a:tcPr/>
                </a:tc>
              </a:tr>
              <a:tr h="290868">
                <a:tc>
                  <a:txBody>
                    <a:bodyPr/>
                    <a:lstStyle/>
                    <a:p>
                      <a:endParaRPr lang="en-US" dirty="0"/>
                    </a:p>
                  </a:txBody>
                  <a:tcPr/>
                </a:tc>
                <a:tc>
                  <a:txBody>
                    <a:bodyPr/>
                    <a:lstStyle/>
                    <a:p>
                      <a:endParaRPr lang="en-US"/>
                    </a:p>
                  </a:txBody>
                  <a:tcPr/>
                </a:tc>
              </a:tr>
              <a:tr h="290868">
                <a:tc>
                  <a:txBody>
                    <a:bodyPr/>
                    <a:lstStyle/>
                    <a:p>
                      <a:endParaRPr lang="en-US" dirty="0"/>
                    </a:p>
                  </a:txBody>
                  <a:tcPr/>
                </a:tc>
                <a:tc>
                  <a:txBody>
                    <a:bodyPr/>
                    <a:lstStyle/>
                    <a:p>
                      <a:endParaRPr lang="en-US" dirty="0"/>
                    </a:p>
                  </a:txBody>
                  <a:tcPr/>
                </a:tc>
              </a:tr>
              <a:tr h="290868">
                <a:tc>
                  <a:txBody>
                    <a:bodyPr/>
                    <a:lstStyle/>
                    <a:p>
                      <a:endParaRPr lang="en-US" dirty="0"/>
                    </a:p>
                  </a:txBody>
                  <a:tcPr/>
                </a:tc>
                <a:tc>
                  <a:txBody>
                    <a:bodyPr/>
                    <a:lstStyle/>
                    <a:p>
                      <a:endParaRPr lang="en-US" dirty="0"/>
                    </a:p>
                  </a:txBody>
                  <a:tcPr/>
                </a:tc>
              </a:tr>
            </a:tbl>
          </a:graphicData>
        </a:graphic>
      </p:graphicFrame>
      <p:pic>
        <p:nvPicPr>
          <p:cNvPr id="8" name="s21">
            <a:hlinkClick r:id="" action="ppaction://media"/>
          </p:cNvPr>
          <p:cNvPicPr>
            <a:picLocks noRot="1" noChangeAspect="1"/>
          </p:cNvPicPr>
          <p:nvPr>
            <a:wavAudioFile r:embed="rId1" name="s21"/>
          </p:nvPr>
        </p:nvPicPr>
        <p:blipFill>
          <a:blip r:embed="rId5"/>
          <a:stretch>
            <a:fillRect/>
          </a:stretch>
        </p:blipFill>
        <p:spPr>
          <a:xfrm>
            <a:off x="4470400" y="33274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38" fill="hold"/>
                                        <p:tgtEl>
                                          <p:spTgt spid="8"/>
                                        </p:tgtEl>
                                      </p:cBhvr>
                                    </p:cmd>
                                  </p:childTnLst>
                                </p:cTn>
                              </p:par>
                              <p:par>
                                <p:cTn id="7" presetID="22" presetClass="entr" presetSubtype="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11.PNG"/>
          <p:cNvPicPr>
            <a:picLocks noGrp="1" noChangeAspect="1" noChangeArrowheads="1"/>
          </p:cNvPicPr>
          <p:nvPr>
            <p:ph idx="1"/>
          </p:nvPr>
        </p:nvPicPr>
        <p:blipFill>
          <a:blip r:embed="rId3" cstate="print"/>
          <a:srcRect b="39583"/>
          <a:stretch>
            <a:fillRect/>
          </a:stretch>
        </p:blipFill>
        <p:spPr bwMode="auto">
          <a:xfrm>
            <a:off x="0" y="0"/>
            <a:ext cx="9144000" cy="5105400"/>
          </a:xfrm>
          <a:prstGeom prst="rect">
            <a:avLst/>
          </a:prstGeom>
          <a:noFill/>
        </p:spPr>
      </p:pic>
      <p:sp>
        <p:nvSpPr>
          <p:cNvPr id="6" name="Rounded Rectangular Callout 5"/>
          <p:cNvSpPr/>
          <p:nvPr/>
        </p:nvSpPr>
        <p:spPr>
          <a:xfrm>
            <a:off x="0" y="304800"/>
            <a:ext cx="4267200" cy="2667000"/>
          </a:xfrm>
          <a:prstGeom prst="wedgeRoundRectCallout">
            <a:avLst>
              <a:gd name="adj1" fmla="val 65336"/>
              <a:gd name="adj2" fmla="val 44596"/>
              <a:gd name="adj3" fmla="val 16667"/>
            </a:avLst>
          </a:prstGeom>
          <a:solidFill>
            <a:schemeClr val="lt1">
              <a:alpha val="72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spcBef>
                <a:spcPct val="0"/>
              </a:spcBef>
              <a:defRPr/>
            </a:pPr>
            <a:r>
              <a:rPr lang="en-IN" sz="2000" b="1" dirty="0" smtClean="0"/>
              <a:t>Thing of some objects you have seen recently. List them in the following table . These may include a Building, chair , dog , cow, house , factory , fish , a moving train  and wall clock or the hands of a clock . Which of these are moving which are at rest </a:t>
            </a:r>
            <a:endParaRPr lang="en-US" sz="2000" b="1" dirty="0"/>
          </a:p>
        </p:txBody>
      </p:sp>
      <p:graphicFrame>
        <p:nvGraphicFramePr>
          <p:cNvPr id="7" name="Table 6"/>
          <p:cNvGraphicFramePr>
            <a:graphicFrameLocks noGrp="1"/>
          </p:cNvGraphicFramePr>
          <p:nvPr/>
        </p:nvGraphicFramePr>
        <p:xfrm>
          <a:off x="609600" y="4648200"/>
          <a:ext cx="8229600" cy="1981200"/>
        </p:xfrm>
        <a:graphic>
          <a:graphicData uri="http://schemas.openxmlformats.org/drawingml/2006/table">
            <a:tbl>
              <a:tblPr firstRow="1" bandRow="1">
                <a:tableStyleId>{7DF18680-E054-41AD-8BC1-D1AEF772440D}</a:tableStyleId>
              </a:tblPr>
              <a:tblGrid>
                <a:gridCol w="4114800"/>
                <a:gridCol w="4114800"/>
              </a:tblGrid>
              <a:tr h="321733">
                <a:tc>
                  <a:txBody>
                    <a:bodyPr/>
                    <a:lstStyle/>
                    <a:p>
                      <a:r>
                        <a:rPr lang="en-IN" sz="2800" dirty="0" smtClean="0"/>
                        <a:t>Object at rest </a:t>
                      </a:r>
                      <a:endParaRPr lang="en-US" sz="2800" dirty="0"/>
                    </a:p>
                  </a:txBody>
                  <a:tcPr/>
                </a:tc>
                <a:tc>
                  <a:txBody>
                    <a:bodyPr/>
                    <a:lstStyle/>
                    <a:p>
                      <a:r>
                        <a:rPr lang="en-IN" sz="2800" dirty="0" smtClean="0"/>
                        <a:t>Object in motion</a:t>
                      </a:r>
                      <a:r>
                        <a:rPr lang="en-IN" sz="2800" baseline="0" dirty="0" smtClean="0"/>
                        <a:t> </a:t>
                      </a:r>
                      <a:endParaRPr lang="en-US" sz="2800" dirty="0"/>
                    </a:p>
                  </a:txBody>
                  <a:tcPr/>
                </a:tc>
              </a:tr>
              <a:tr h="321733">
                <a:tc>
                  <a:txBody>
                    <a:bodyPr/>
                    <a:lstStyle/>
                    <a:p>
                      <a:r>
                        <a:rPr lang="en-IN" dirty="0" smtClean="0"/>
                        <a:t>Table </a:t>
                      </a:r>
                      <a:endParaRPr lang="en-US" dirty="0"/>
                    </a:p>
                  </a:txBody>
                  <a:tcPr/>
                </a:tc>
                <a:tc>
                  <a:txBody>
                    <a:bodyPr/>
                    <a:lstStyle/>
                    <a:p>
                      <a:r>
                        <a:rPr lang="en-IN" dirty="0" smtClean="0"/>
                        <a:t>Dog </a:t>
                      </a:r>
                      <a:endParaRPr lang="en-US" dirty="0"/>
                    </a:p>
                  </a:txBody>
                  <a:tcPr/>
                </a:tc>
              </a:tr>
              <a:tr h="321733">
                <a:tc>
                  <a:txBody>
                    <a:bodyPr/>
                    <a:lstStyle/>
                    <a:p>
                      <a:endParaRPr lang="en-US"/>
                    </a:p>
                  </a:txBody>
                  <a:tcPr/>
                </a:tc>
                <a:tc>
                  <a:txBody>
                    <a:bodyPr/>
                    <a:lstStyle/>
                    <a:p>
                      <a:endParaRPr lang="en-US"/>
                    </a:p>
                  </a:txBody>
                  <a:tcPr/>
                </a:tc>
              </a:tr>
              <a:tr h="321733">
                <a:tc>
                  <a:txBody>
                    <a:bodyPr/>
                    <a:lstStyle/>
                    <a:p>
                      <a:endParaRPr lang="en-US"/>
                    </a:p>
                  </a:txBody>
                  <a:tcPr/>
                </a:tc>
                <a:tc>
                  <a:txBody>
                    <a:bodyPr/>
                    <a:lstStyle/>
                    <a:p>
                      <a:endParaRPr lang="en-US"/>
                    </a:p>
                  </a:txBody>
                  <a:tcPr/>
                </a:tc>
              </a:tr>
              <a:tr h="321733">
                <a:tc>
                  <a:txBody>
                    <a:bodyPr/>
                    <a:lstStyle/>
                    <a:p>
                      <a:endParaRPr lang="en-US"/>
                    </a:p>
                  </a:txBody>
                  <a:tcPr/>
                </a:tc>
                <a:tc>
                  <a:txBody>
                    <a:bodyPr/>
                    <a:lstStyle/>
                    <a:p>
                      <a:endParaRPr lang="en-US" dirty="0"/>
                    </a:p>
                  </a:txBody>
                  <a:tcPr/>
                </a:tc>
              </a:tr>
            </a:tbl>
          </a:graphicData>
        </a:graphic>
      </p:graphicFrame>
      <p:pic>
        <p:nvPicPr>
          <p:cNvPr id="8" name="s22">
            <a:hlinkClick r:id="" action="ppaction://media"/>
          </p:cNvPr>
          <p:cNvPicPr>
            <a:picLocks noRot="1" noChangeAspect="1"/>
          </p:cNvPicPr>
          <p:nvPr>
            <a:wavAudioFile r:embed="rId1" name="s22"/>
          </p:nvPr>
        </p:nvPicPr>
        <p:blipFill>
          <a:blip r:embed="rId4"/>
          <a:stretch>
            <a:fillRect/>
          </a:stretch>
        </p:blipFill>
        <p:spPr>
          <a:xfrm>
            <a:off x="4470400" y="33274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88" fill="hold"/>
                                        <p:tgtEl>
                                          <p:spTgt spid="8"/>
                                        </p:tgtEl>
                                      </p:cBhvr>
                                    </p:cmd>
                                  </p:childTnLst>
                                </p:cTn>
                              </p:par>
                              <p:par>
                                <p:cTn id="7" presetID="2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 result for motion of an ant"/>
          <p:cNvPicPr>
            <a:picLocks noChangeAspect="1" noChangeArrowheads="1"/>
          </p:cNvPicPr>
          <p:nvPr/>
        </p:nvPicPr>
        <p:blipFill>
          <a:blip r:embed="rId3" cstate="print"/>
          <a:srcRect/>
          <a:stretch>
            <a:fillRect/>
          </a:stretch>
        </p:blipFill>
        <p:spPr bwMode="auto">
          <a:xfrm>
            <a:off x="0" y="3962400"/>
            <a:ext cx="4876800" cy="2895600"/>
          </a:xfrm>
          <a:prstGeom prst="rect">
            <a:avLst/>
          </a:prstGeom>
          <a:noFill/>
        </p:spPr>
      </p:pic>
      <p:pic>
        <p:nvPicPr>
          <p:cNvPr id="39940" name="Picture 4" descr="Image result for motion of an ant"/>
          <p:cNvPicPr>
            <a:picLocks noChangeAspect="1" noChangeArrowheads="1"/>
          </p:cNvPicPr>
          <p:nvPr/>
        </p:nvPicPr>
        <p:blipFill>
          <a:blip r:embed="rId4" cstate="print"/>
          <a:srcRect/>
          <a:stretch>
            <a:fillRect/>
          </a:stretch>
        </p:blipFill>
        <p:spPr bwMode="auto">
          <a:xfrm>
            <a:off x="4572000" y="3705225"/>
            <a:ext cx="4495800" cy="3152775"/>
          </a:xfrm>
          <a:prstGeom prst="rect">
            <a:avLst/>
          </a:prstGeom>
          <a:noFill/>
        </p:spPr>
      </p:pic>
      <p:pic>
        <p:nvPicPr>
          <p:cNvPr id="39942" name="Picture 6" descr="Image result for animated motion of an ant"/>
          <p:cNvPicPr>
            <a:picLocks noChangeAspect="1" noChangeArrowheads="1" noCrop="1"/>
          </p:cNvPicPr>
          <p:nvPr/>
        </p:nvPicPr>
        <p:blipFill>
          <a:blip r:embed="rId5" cstate="print"/>
          <a:srcRect/>
          <a:stretch>
            <a:fillRect/>
          </a:stretch>
        </p:blipFill>
        <p:spPr bwMode="auto">
          <a:xfrm>
            <a:off x="7543800" y="0"/>
            <a:ext cx="1600200" cy="914400"/>
          </a:xfrm>
          <a:prstGeom prst="rect">
            <a:avLst/>
          </a:prstGeom>
          <a:noFill/>
        </p:spPr>
      </p:pic>
      <p:pic>
        <p:nvPicPr>
          <p:cNvPr id="9" name="s23">
            <a:hlinkClick r:id="" action="ppaction://media"/>
          </p:cNvPr>
          <p:cNvPicPr>
            <a:picLocks noRot="1" noChangeAspect="1"/>
          </p:cNvPicPr>
          <p:nvPr>
            <a:wavAudioFile r:embed="rId1" name="s23"/>
          </p:nvPr>
        </p:nvPicPr>
        <p:blipFill>
          <a:blip r:embed="rId6"/>
          <a:stretch>
            <a:fillRect/>
          </a:stretch>
        </p:blipFill>
        <p:spPr>
          <a:xfrm>
            <a:off x="4470400" y="3327400"/>
            <a:ext cx="203200" cy="203200"/>
          </a:xfrm>
          <a:prstGeom prst="rect">
            <a:avLst/>
          </a:prstGeom>
        </p:spPr>
      </p:pic>
      <p:sp>
        <p:nvSpPr>
          <p:cNvPr id="10" name="TextBox 9"/>
          <p:cNvSpPr txBox="1"/>
          <p:nvPr/>
        </p:nvSpPr>
        <p:spPr>
          <a:xfrm>
            <a:off x="381000" y="177225"/>
            <a:ext cx="7467600" cy="58477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spcBef>
                <a:spcPct val="0"/>
              </a:spcBef>
              <a:defRPr/>
            </a:pPr>
            <a:r>
              <a:rPr lang="en-IN" sz="3200" b="1" dirty="0" smtClean="0"/>
              <a:t>Let us look at the motion of an ant closely . </a:t>
            </a:r>
            <a:endParaRPr lang="en-US" sz="3200" b="1" dirty="0"/>
          </a:p>
        </p:txBody>
      </p:sp>
      <p:sp>
        <p:nvSpPr>
          <p:cNvPr id="14" name="TextBox 13"/>
          <p:cNvSpPr txBox="1"/>
          <p:nvPr/>
        </p:nvSpPr>
        <p:spPr>
          <a:xfrm>
            <a:off x="381000" y="990600"/>
            <a:ext cx="8458200" cy="3108543"/>
          </a:xfrm>
          <a:prstGeom prst="rect">
            <a:avLst/>
          </a:prstGeom>
          <a:noFill/>
        </p:spPr>
        <p:txBody>
          <a:bodyPr wrap="square" rtlCol="0">
            <a:spAutoFit/>
          </a:bodyPr>
          <a:lstStyle/>
          <a:p>
            <a:pPr lvl="0" algn="just">
              <a:spcBef>
                <a:spcPct val="0"/>
              </a:spcBef>
              <a:defRPr/>
            </a:pPr>
            <a:r>
              <a:rPr lang="en-IN" sz="2800" b="1" dirty="0" smtClean="0"/>
              <a:t>Select a place where you find ants. Spread a large sheet of white paper on the ground and keep a little sugar on it. Ants are likely to be attracted to the sugar and you will find many ants crawling on the sheet of paper soon. For any one ant. Try and make a small mark with a pencil near its position when it has just crawled on the sheet of paper. Keep marking its position. </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88" fill="hold"/>
                                        <p:tgtEl>
                                          <p:spTgt spid="9"/>
                                        </p:tgtEl>
                                      </p:cBhvr>
                                    </p:cmd>
                                  </p:childTnLst>
                                </p:cTn>
                              </p:par>
                              <p:par>
                                <p:cTn id="7" presetID="5" presetClass="entr" presetSubtype="1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heckerboard(across)">
                                      <p:cBhvr>
                                        <p:cTn id="9" dur="2000"/>
                                        <p:tgtEl>
                                          <p:spTgt spid="10"/>
                                        </p:tgtEl>
                                      </p:cBhvr>
                                    </p:animEffect>
                                  </p:childTnLst>
                                </p:cTn>
                              </p:par>
                              <p:par>
                                <p:cTn id="10" presetID="9" presetClass="entr" presetSubtype="0" fill="hold" nodeType="withEffect">
                                  <p:stCondLst>
                                    <p:cond delay="1500"/>
                                  </p:stCondLst>
                                  <p:childTnLst>
                                    <p:set>
                                      <p:cBhvr>
                                        <p:cTn id="11" dur="1" fill="hold">
                                          <p:stCondLst>
                                            <p:cond delay="0"/>
                                          </p:stCondLst>
                                        </p:cTn>
                                        <p:tgtEl>
                                          <p:spTgt spid="39942"/>
                                        </p:tgtEl>
                                        <p:attrNameLst>
                                          <p:attrName>style.visibility</p:attrName>
                                        </p:attrNameLst>
                                      </p:cBhvr>
                                      <p:to>
                                        <p:strVal val="visible"/>
                                      </p:to>
                                    </p:set>
                                    <p:animEffect transition="in" filter="dissolve">
                                      <p:cBhvr>
                                        <p:cTn id="12" dur="500"/>
                                        <p:tgtEl>
                                          <p:spTgt spid="39942"/>
                                        </p:tgtEl>
                                      </p:cBhvr>
                                    </p:animEffect>
                                  </p:childTnLst>
                                </p:cTn>
                              </p:par>
                              <p:par>
                                <p:cTn id="13" presetID="22" presetClass="entr" presetSubtype="1" fill="hold" grpId="0" nodeType="withEffect">
                                  <p:stCondLst>
                                    <p:cond delay="600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19000"/>
                                        <p:tgtEl>
                                          <p:spTgt spid="14"/>
                                        </p:tgtEl>
                                      </p:cBhvr>
                                    </p:animEffect>
                                  </p:childTnLst>
                                </p:cTn>
                              </p:par>
                              <p:par>
                                <p:cTn id="16" presetID="16" presetClass="entr" presetSubtype="42" fill="hold" nodeType="withEffect">
                                  <p:stCondLst>
                                    <p:cond delay="7000"/>
                                  </p:stCondLst>
                                  <p:childTnLst>
                                    <p:set>
                                      <p:cBhvr>
                                        <p:cTn id="17" dur="1" fill="hold">
                                          <p:stCondLst>
                                            <p:cond delay="0"/>
                                          </p:stCondLst>
                                        </p:cTn>
                                        <p:tgtEl>
                                          <p:spTgt spid="39938"/>
                                        </p:tgtEl>
                                        <p:attrNameLst>
                                          <p:attrName>style.visibility</p:attrName>
                                        </p:attrNameLst>
                                      </p:cBhvr>
                                      <p:to>
                                        <p:strVal val="visible"/>
                                      </p:to>
                                    </p:set>
                                    <p:animEffect transition="in" filter="barn(outHorizontal)">
                                      <p:cBhvr>
                                        <p:cTn id="18" dur="500"/>
                                        <p:tgtEl>
                                          <p:spTgt spid="39938"/>
                                        </p:tgtEl>
                                      </p:cBhvr>
                                    </p:animEffect>
                                  </p:childTnLst>
                                </p:cTn>
                              </p:par>
                              <p:par>
                                <p:cTn id="19" presetID="24" presetClass="entr" presetSubtype="0" fill="hold" nodeType="withEffect">
                                  <p:stCondLst>
                                    <p:cond delay="8000"/>
                                  </p:stCondLst>
                                  <p:childTnLst>
                                    <p:set>
                                      <p:cBhvr>
                                        <p:cTn id="20" dur="1" fill="hold">
                                          <p:stCondLst>
                                            <p:cond delay="0"/>
                                          </p:stCondLst>
                                        </p:cTn>
                                        <p:tgtEl>
                                          <p:spTgt spid="39940"/>
                                        </p:tgtEl>
                                        <p:attrNameLst>
                                          <p:attrName>style.visibility</p:attrName>
                                        </p:attrNameLst>
                                      </p:cBhvr>
                                      <p:to>
                                        <p:strVal val="visible"/>
                                      </p:to>
                                    </p:set>
                                    <p:anim to="" calcmode="lin" valueType="num">
                                      <p:cBhvr>
                                        <p:cTn id="21" dur="1" fill="hold"/>
                                        <p:tgtEl>
                                          <p:spTgt spid="3994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0"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style>
          <a:lnRef idx="1">
            <a:schemeClr val="accent5"/>
          </a:lnRef>
          <a:fillRef idx="2">
            <a:schemeClr val="accent5"/>
          </a:fillRef>
          <a:effectRef idx="1">
            <a:schemeClr val="accent5"/>
          </a:effectRef>
          <a:fontRef idx="minor">
            <a:schemeClr val="dk1"/>
          </a:fontRef>
        </p:style>
        <p:txBody>
          <a:bodyPr/>
          <a:lstStyle/>
          <a:p>
            <a:r>
              <a:rPr lang="en-IN" dirty="0" smtClean="0"/>
              <a:t>Type of Motion </a:t>
            </a:r>
            <a:endParaRPr lang="en-US" dirty="0"/>
          </a:p>
        </p:txBody>
      </p:sp>
      <p:pic>
        <p:nvPicPr>
          <p:cNvPr id="41988" name="Picture 4" descr="Image result for animated march past"/>
          <p:cNvPicPr>
            <a:picLocks noChangeAspect="1" noChangeArrowheads="1" noCrop="1"/>
          </p:cNvPicPr>
          <p:nvPr/>
        </p:nvPicPr>
        <p:blipFill>
          <a:blip r:embed="rId3" cstate="print"/>
          <a:srcRect/>
          <a:stretch>
            <a:fillRect/>
          </a:stretch>
        </p:blipFill>
        <p:spPr bwMode="auto">
          <a:xfrm>
            <a:off x="0" y="2133600"/>
            <a:ext cx="4572000" cy="2743200"/>
          </a:xfrm>
          <a:prstGeom prst="rect">
            <a:avLst/>
          </a:prstGeom>
          <a:noFill/>
        </p:spPr>
      </p:pic>
      <p:pic>
        <p:nvPicPr>
          <p:cNvPr id="41990" name="Picture 6" descr="Image result for animated vehicle motion in lane"/>
          <p:cNvPicPr>
            <a:picLocks noChangeAspect="1" noChangeArrowheads="1" noCrop="1"/>
          </p:cNvPicPr>
          <p:nvPr/>
        </p:nvPicPr>
        <p:blipFill>
          <a:blip r:embed="rId4" cstate="print"/>
          <a:srcRect/>
          <a:stretch>
            <a:fillRect/>
          </a:stretch>
        </p:blipFill>
        <p:spPr bwMode="auto">
          <a:xfrm>
            <a:off x="4495800" y="2133600"/>
            <a:ext cx="4648200" cy="2667000"/>
          </a:xfrm>
          <a:prstGeom prst="rect">
            <a:avLst/>
          </a:prstGeom>
          <a:noFill/>
        </p:spPr>
      </p:pic>
      <p:sp>
        <p:nvSpPr>
          <p:cNvPr id="7" name="TextBox 6"/>
          <p:cNvSpPr txBox="1"/>
          <p:nvPr/>
        </p:nvSpPr>
        <p:spPr>
          <a:xfrm>
            <a:off x="1295400" y="1447800"/>
            <a:ext cx="2209800"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IN" sz="2800" b="1" dirty="0" smtClean="0"/>
              <a:t>March past </a:t>
            </a:r>
            <a:endParaRPr lang="en-US" sz="2800" b="1" dirty="0"/>
          </a:p>
        </p:txBody>
      </p:sp>
      <p:sp>
        <p:nvSpPr>
          <p:cNvPr id="8" name="TextBox 7"/>
          <p:cNvSpPr txBox="1"/>
          <p:nvPr/>
        </p:nvSpPr>
        <p:spPr>
          <a:xfrm>
            <a:off x="5257800" y="1524000"/>
            <a:ext cx="3505200" cy="4616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IN" sz="2400" b="1" dirty="0" smtClean="0"/>
              <a:t>Vehicle on a straight road </a:t>
            </a:r>
            <a:endParaRPr lang="en-US" sz="2400" b="1" dirty="0"/>
          </a:p>
        </p:txBody>
      </p:sp>
      <p:graphicFrame>
        <p:nvGraphicFramePr>
          <p:cNvPr id="10" name="Table 9"/>
          <p:cNvGraphicFramePr>
            <a:graphicFrameLocks noGrp="1"/>
          </p:cNvGraphicFramePr>
          <p:nvPr/>
        </p:nvGraphicFramePr>
        <p:xfrm>
          <a:off x="304800" y="5105400"/>
          <a:ext cx="8610600" cy="1524000"/>
        </p:xfrm>
        <a:graphic>
          <a:graphicData uri="http://schemas.openxmlformats.org/drawingml/2006/table">
            <a:tbl>
              <a:tblPr firstRow="1" bandRow="1">
                <a:tableStyleId>{F2DE63D5-997A-4646-A377-4702673A728D}</a:tableStyleId>
              </a:tblPr>
              <a:tblGrid>
                <a:gridCol w="8610600"/>
              </a:tblGrid>
              <a:tr h="381000">
                <a:tc>
                  <a:txBody>
                    <a:bodyPr/>
                    <a:lstStyle/>
                    <a:p>
                      <a:pPr algn="ctr"/>
                      <a:r>
                        <a:rPr lang="en-IN" dirty="0" smtClean="0"/>
                        <a:t>Think</a:t>
                      </a:r>
                      <a:r>
                        <a:rPr lang="en-IN" baseline="0" dirty="0" smtClean="0"/>
                        <a:t> and Write some more Example of Motion </a:t>
                      </a:r>
                      <a:endParaRPr lang="en-US" dirty="0"/>
                    </a:p>
                  </a:txBody>
                  <a:tcPr/>
                </a:tc>
              </a:tr>
              <a:tr h="381000">
                <a:tc>
                  <a:txBody>
                    <a:bodyPr/>
                    <a:lstStyle/>
                    <a:p>
                      <a:endParaRPr lang="en-US" dirty="0"/>
                    </a:p>
                  </a:txBody>
                  <a:tcPr/>
                </a:tc>
              </a:tr>
              <a:tr h="381000">
                <a:tc>
                  <a:txBody>
                    <a:bodyPr/>
                    <a:lstStyle/>
                    <a:p>
                      <a:endParaRPr lang="en-US"/>
                    </a:p>
                  </a:txBody>
                  <a:tcPr/>
                </a:tc>
              </a:tr>
              <a:tr h="381000">
                <a:tc>
                  <a:txBody>
                    <a:bodyPr/>
                    <a:lstStyle/>
                    <a:p>
                      <a:endParaRPr lang="en-US" dirty="0"/>
                    </a:p>
                  </a:txBody>
                  <a:tcPr/>
                </a:tc>
              </a:tr>
            </a:tbl>
          </a:graphicData>
        </a:graphic>
      </p:graphicFrame>
      <p:pic>
        <p:nvPicPr>
          <p:cNvPr id="11" name="s24">
            <a:hlinkClick r:id="" action="ppaction://media"/>
          </p:cNvPr>
          <p:cNvPicPr>
            <a:picLocks noRot="1" noChangeAspect="1"/>
          </p:cNvPicPr>
          <p:nvPr>
            <a:wavAudioFile r:embed="rId1" name="s24"/>
          </p:nvPr>
        </p:nvPicPr>
        <p:blipFill>
          <a:blip r:embed="rId5"/>
          <a:stretch>
            <a:fillRect/>
          </a:stretch>
        </p:blipFill>
        <p:spPr>
          <a:xfrm>
            <a:off x="4470400" y="33274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88" fill="hold"/>
                                        <p:tgtEl>
                                          <p:spTgt spid="11"/>
                                        </p:tgtEl>
                                      </p:cBhvr>
                                    </p:cmd>
                                  </p:childTnLst>
                                </p:cTn>
                              </p:par>
                              <p:par>
                                <p:cTn id="7" presetID="18" presetClass="entr" presetSubtype="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strips(downRight)">
                                      <p:cBhvr>
                                        <p:cTn id="9" dur="1000"/>
                                        <p:tgtEl>
                                          <p:spTgt spid="2"/>
                                        </p:tgtEl>
                                      </p:cBhvr>
                                    </p:animEffect>
                                  </p:childTnLst>
                                </p:cTn>
                              </p:par>
                              <p:par>
                                <p:cTn id="10" presetID="24" presetClass="entr" presetSubtype="0" fill="hold" nodeType="withEffect">
                                  <p:stCondLst>
                                    <p:cond delay="3500"/>
                                  </p:stCondLst>
                                  <p:childTnLst>
                                    <p:set>
                                      <p:cBhvr>
                                        <p:cTn id="11" dur="1" fill="hold">
                                          <p:stCondLst>
                                            <p:cond delay="0"/>
                                          </p:stCondLst>
                                        </p:cTn>
                                        <p:tgtEl>
                                          <p:spTgt spid="41988"/>
                                        </p:tgtEl>
                                        <p:attrNameLst>
                                          <p:attrName>style.visibility</p:attrName>
                                        </p:attrNameLst>
                                      </p:cBhvr>
                                      <p:to>
                                        <p:strVal val="visible"/>
                                      </p:to>
                                    </p:set>
                                    <p:anim to="" calcmode="lin" valueType="num">
                                      <p:cBhvr>
                                        <p:cTn id="12" dur="1" fill="hold"/>
                                        <p:tgtEl>
                                          <p:spTgt spid="41988"/>
                                        </p:tgtEl>
                                        <p:attrNameLst>
                                          <p:attrName/>
                                        </p:attrNameLst>
                                      </p:cBhvr>
                                    </p:anim>
                                  </p:childTnLst>
                                </p:cTn>
                              </p:par>
                              <p:par>
                                <p:cTn id="13" presetID="18" presetClass="entr" presetSubtype="6" fill="hold" nodeType="withEffect">
                                  <p:stCondLst>
                                    <p:cond delay="4000"/>
                                  </p:stCondLst>
                                  <p:childTnLst>
                                    <p:set>
                                      <p:cBhvr>
                                        <p:cTn id="14" dur="1" fill="hold">
                                          <p:stCondLst>
                                            <p:cond delay="0"/>
                                          </p:stCondLst>
                                        </p:cTn>
                                        <p:tgtEl>
                                          <p:spTgt spid="41990"/>
                                        </p:tgtEl>
                                        <p:attrNameLst>
                                          <p:attrName>style.visibility</p:attrName>
                                        </p:attrNameLst>
                                      </p:cBhvr>
                                      <p:to>
                                        <p:strVal val="visible"/>
                                      </p:to>
                                    </p:set>
                                    <p:animEffect transition="in" filter="strips(downRight)">
                                      <p:cBhvr>
                                        <p:cTn id="15" dur="1000"/>
                                        <p:tgtEl>
                                          <p:spTgt spid="41990"/>
                                        </p:tgtEl>
                                      </p:cBhvr>
                                    </p:animEffect>
                                  </p:childTnLst>
                                </p:cTn>
                              </p:par>
                              <p:par>
                                <p:cTn id="16" presetID="5" presetClass="entr" presetSubtype="10" fill="hold" grpId="0" nodeType="withEffect">
                                  <p:stCondLst>
                                    <p:cond delay="600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par>
                                <p:cTn id="19" presetID="16" presetClass="entr" presetSubtype="26" fill="hold" grpId="0" nodeType="withEffect">
                                  <p:stCondLst>
                                    <p:cond delay="8000"/>
                                  </p:stCondLst>
                                  <p:childTnLst>
                                    <p:set>
                                      <p:cBhvr>
                                        <p:cTn id="20" dur="1" fill="hold">
                                          <p:stCondLst>
                                            <p:cond delay="0"/>
                                          </p:stCondLst>
                                        </p:cTn>
                                        <p:tgtEl>
                                          <p:spTgt spid="8"/>
                                        </p:tgtEl>
                                        <p:attrNameLst>
                                          <p:attrName>style.visibility</p:attrName>
                                        </p:attrNameLst>
                                      </p:cBhvr>
                                      <p:to>
                                        <p:strVal val="visible"/>
                                      </p:to>
                                    </p:set>
                                    <p:animEffect transition="in" filter="barn(inHorizontal)">
                                      <p:cBhvr>
                                        <p:cTn id="21" dur="1000"/>
                                        <p:tgtEl>
                                          <p:spTgt spid="8"/>
                                        </p:tgtEl>
                                      </p:cBhvr>
                                    </p:animEffect>
                                  </p:childTnLst>
                                </p:cTn>
                              </p:par>
                              <p:par>
                                <p:cTn id="22" presetID="22" presetClass="entr" presetSubtype="1" fill="hold" nodeType="withEffect">
                                  <p:stCondLst>
                                    <p:cond delay="1400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2"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11.PNG"/>
          <p:cNvPicPr>
            <a:picLocks noChangeAspect="1" noChangeArrowheads="1"/>
          </p:cNvPicPr>
          <p:nvPr/>
        </p:nvPicPr>
        <p:blipFill>
          <a:blip r:embed="rId3" cstate="print"/>
          <a:srcRect b="39583"/>
          <a:stretch>
            <a:fillRect/>
          </a:stretch>
        </p:blipFill>
        <p:spPr bwMode="auto">
          <a:xfrm>
            <a:off x="0" y="0"/>
            <a:ext cx="9144000" cy="6858000"/>
          </a:xfrm>
          <a:prstGeom prst="rect">
            <a:avLst/>
          </a:prstGeom>
          <a:noFill/>
        </p:spPr>
      </p:pic>
      <p:sp>
        <p:nvSpPr>
          <p:cNvPr id="5" name="Content Placeholder 5"/>
          <p:cNvSpPr txBox="1">
            <a:spLocks/>
          </p:cNvSpPr>
          <p:nvPr/>
        </p:nvSpPr>
        <p:spPr>
          <a:xfrm>
            <a:off x="0" y="609600"/>
            <a:ext cx="3810000" cy="1676400"/>
          </a:xfrm>
          <a:prstGeom prst="wedgeEllipseCallout">
            <a:avLst>
              <a:gd name="adj1" fmla="val 76111"/>
              <a:gd name="adj2" fmla="val 137277"/>
            </a:avLst>
          </a:prstGeom>
          <a:solidFill>
            <a:schemeClr val="lt1">
              <a:alpha val="67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2800" b="1" noProof="0" dirty="0" smtClean="0"/>
              <a:t>Do you Know what is circular motion </a:t>
            </a:r>
            <a:endParaRPr kumimoji="0" lang="en-US" sz="2800" b="1" i="0" u="none" strike="noStrike" kern="1200" cap="none" spc="0" normalizeH="0" baseline="0" noProof="0" dirty="0">
              <a:ln>
                <a:noFill/>
              </a:ln>
              <a:solidFill>
                <a:schemeClr val="dk1"/>
              </a:solidFill>
              <a:effectLst/>
              <a:uLnTx/>
              <a:uFillTx/>
              <a:latin typeface="+mn-lt"/>
              <a:ea typeface="+mn-ea"/>
              <a:cs typeface="+mn-cs"/>
            </a:endParaRPr>
          </a:p>
        </p:txBody>
      </p:sp>
      <p:sp>
        <p:nvSpPr>
          <p:cNvPr id="6" name="Content Placeholder 5"/>
          <p:cNvSpPr txBox="1">
            <a:spLocks/>
          </p:cNvSpPr>
          <p:nvPr/>
        </p:nvSpPr>
        <p:spPr>
          <a:xfrm>
            <a:off x="1524000" y="3657600"/>
            <a:ext cx="2514600" cy="838200"/>
          </a:xfrm>
          <a:prstGeom prst="wedgeEllipseCallout">
            <a:avLst>
              <a:gd name="adj1" fmla="val 55042"/>
              <a:gd name="adj2" fmla="val 203082"/>
            </a:avLst>
          </a:prstGeom>
          <a:solidFill>
            <a:schemeClr val="lt1">
              <a:alpha val="84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3200" b="1" dirty="0" smtClean="0"/>
              <a:t>No </a:t>
            </a:r>
            <a:r>
              <a:rPr lang="en-IN" sz="3200" b="1" dirty="0" err="1" smtClean="0"/>
              <a:t>mam</a:t>
            </a:r>
            <a:r>
              <a:rPr lang="en-IN" sz="3200" b="1" dirty="0" smtClean="0"/>
              <a:t> </a:t>
            </a:r>
            <a:endParaRPr kumimoji="0" lang="en-US" sz="3200" b="1" i="0" u="none" strike="noStrike" kern="1200" cap="none" spc="0" normalizeH="0" baseline="0" noProof="0" dirty="0">
              <a:ln>
                <a:noFill/>
              </a:ln>
              <a:solidFill>
                <a:schemeClr val="dk1"/>
              </a:solidFill>
              <a:effectLst/>
              <a:uLnTx/>
              <a:uFillTx/>
              <a:latin typeface="+mn-lt"/>
              <a:ea typeface="+mn-ea"/>
              <a:cs typeface="+mn-cs"/>
            </a:endParaRPr>
          </a:p>
        </p:txBody>
      </p:sp>
      <p:sp>
        <p:nvSpPr>
          <p:cNvPr id="8" name="Rounded Rectangular Callout 7"/>
          <p:cNvSpPr/>
          <p:nvPr/>
        </p:nvSpPr>
        <p:spPr>
          <a:xfrm>
            <a:off x="4800600" y="304800"/>
            <a:ext cx="3962400" cy="2743200"/>
          </a:xfrm>
          <a:prstGeom prst="wedgeRoundRectCallout">
            <a:avLst>
              <a:gd name="adj1" fmla="val -35201"/>
              <a:gd name="adj2" fmla="val 67784"/>
              <a:gd name="adj3" fmla="val 16667"/>
            </a:avLst>
          </a:prstGeom>
          <a:solidFill>
            <a:schemeClr val="lt1">
              <a:alpha val="37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just">
              <a:spcBef>
                <a:spcPct val="0"/>
              </a:spcBef>
              <a:defRPr/>
            </a:pPr>
            <a:r>
              <a:rPr lang="en-IN" sz="2800" b="1" dirty="0" smtClean="0"/>
              <a:t>OK . Take a stone, tie a thread to it and whirl it with your hand. Observe the motion of the stone </a:t>
            </a:r>
            <a:endParaRPr lang="en-US" sz="2800" b="1" dirty="0"/>
          </a:p>
        </p:txBody>
      </p:sp>
      <p:pic>
        <p:nvPicPr>
          <p:cNvPr id="38916" name="Picture 4" descr="Image result for objects of circular motion gif"/>
          <p:cNvPicPr>
            <a:picLocks noChangeAspect="1" noChangeArrowheads="1" noCrop="1"/>
          </p:cNvPicPr>
          <p:nvPr/>
        </p:nvPicPr>
        <p:blipFill>
          <a:blip r:embed="rId4" cstate="print"/>
          <a:srcRect/>
          <a:stretch>
            <a:fillRect/>
          </a:stretch>
        </p:blipFill>
        <p:spPr bwMode="auto">
          <a:xfrm>
            <a:off x="0" y="0"/>
            <a:ext cx="4648200" cy="6858000"/>
          </a:xfrm>
          <a:prstGeom prst="rect">
            <a:avLst/>
          </a:prstGeom>
          <a:noFill/>
        </p:spPr>
      </p:pic>
      <p:pic>
        <p:nvPicPr>
          <p:cNvPr id="7" name="s25">
            <a:hlinkClick r:id="" action="ppaction://media"/>
          </p:cNvPr>
          <p:cNvPicPr>
            <a:picLocks noRot="1" noChangeAspect="1"/>
          </p:cNvPicPr>
          <p:nvPr>
            <a:wavAudioFile r:embed="rId1" name="s25"/>
          </p:nvPr>
        </p:nvPicPr>
        <p:blipFill>
          <a:blip r:embed="rId5"/>
          <a:stretch>
            <a:fillRect/>
          </a:stretch>
        </p:blipFill>
        <p:spPr>
          <a:xfrm>
            <a:off x="4470400" y="33274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68" fill="hold"/>
                                        <p:tgtEl>
                                          <p:spTgt spid="7"/>
                                        </p:tgtEl>
                                      </p:cBhvr>
                                    </p:cmd>
                                  </p:childTnLst>
                                </p:cTn>
                              </p:par>
                              <p:par>
                                <p:cTn id="7" presetID="18" presetClass="entr" presetSubtype="6" fill="hold" grpId="0" nodeType="withEffect">
                                  <p:stCondLst>
                                    <p:cond delay="1500"/>
                                  </p:stCondLst>
                                  <p:childTnLst>
                                    <p:set>
                                      <p:cBhvr>
                                        <p:cTn id="8" dur="1" fill="hold">
                                          <p:stCondLst>
                                            <p:cond delay="0"/>
                                          </p:stCondLst>
                                        </p:cTn>
                                        <p:tgtEl>
                                          <p:spTgt spid="5"/>
                                        </p:tgtEl>
                                        <p:attrNameLst>
                                          <p:attrName>style.visibility</p:attrName>
                                        </p:attrNameLst>
                                      </p:cBhvr>
                                      <p:to>
                                        <p:strVal val="visible"/>
                                      </p:to>
                                    </p:set>
                                    <p:animEffect transition="in" filter="strips(downRight)">
                                      <p:cBhvr>
                                        <p:cTn id="9" dur="2000"/>
                                        <p:tgtEl>
                                          <p:spTgt spid="5"/>
                                        </p:tgtEl>
                                      </p:cBhvr>
                                    </p:animEffect>
                                  </p:childTnLst>
                                </p:cTn>
                              </p:par>
                              <p:par>
                                <p:cTn id="10" presetID="10" presetClass="entr" presetSubtype="0" fill="hold" grpId="0" nodeType="withEffect">
                                  <p:stCondLst>
                                    <p:cond delay="5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9" presetClass="entr" presetSubtype="0" fill="hold" grpId="0" nodeType="withEffect">
                                  <p:stCondLst>
                                    <p:cond delay="65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1000"/>
                                        <p:tgtEl>
                                          <p:spTgt spid="8"/>
                                        </p:tgtEl>
                                      </p:cBhvr>
                                    </p:animEffect>
                                  </p:childTnLst>
                                </p:cTn>
                              </p:par>
                              <p:par>
                                <p:cTn id="16" presetID="18" presetClass="entr" presetSubtype="6" fill="hold" nodeType="withEffect">
                                  <p:stCondLst>
                                    <p:cond delay="9000"/>
                                  </p:stCondLst>
                                  <p:childTnLst>
                                    <p:set>
                                      <p:cBhvr>
                                        <p:cTn id="17" dur="1" fill="hold">
                                          <p:stCondLst>
                                            <p:cond delay="0"/>
                                          </p:stCondLst>
                                        </p:cTn>
                                        <p:tgtEl>
                                          <p:spTgt spid="38916"/>
                                        </p:tgtEl>
                                        <p:attrNameLst>
                                          <p:attrName>style.visibility</p:attrName>
                                        </p:attrNameLst>
                                      </p:cBhvr>
                                      <p:to>
                                        <p:strVal val="visible"/>
                                      </p:to>
                                    </p:set>
                                    <p:animEffect transition="in" filter="strips(downRight)">
                                      <p:cBhvr>
                                        <p:cTn id="18" dur="10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5" grpId="0" animBg="1"/>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motion animated ceiling fan gif"/>
          <p:cNvPicPr>
            <a:picLocks noChangeAspect="1" noChangeArrowheads="1" noCrop="1"/>
          </p:cNvPicPr>
          <p:nvPr/>
        </p:nvPicPr>
        <p:blipFill>
          <a:blip r:embed="rId4" cstate="print"/>
          <a:srcRect/>
          <a:stretch>
            <a:fillRect/>
          </a:stretch>
        </p:blipFill>
        <p:spPr bwMode="auto">
          <a:xfrm>
            <a:off x="0" y="2209800"/>
            <a:ext cx="5105400" cy="4648200"/>
          </a:xfrm>
          <a:prstGeom prst="rect">
            <a:avLst/>
          </a:prstGeom>
          <a:noFill/>
        </p:spPr>
      </p:pic>
      <p:pic>
        <p:nvPicPr>
          <p:cNvPr id="43012" name="Picture 4" descr="Image result for animated weather cock gif"/>
          <p:cNvPicPr>
            <a:picLocks noChangeAspect="1" noChangeArrowheads="1" noCrop="1"/>
          </p:cNvPicPr>
          <p:nvPr/>
        </p:nvPicPr>
        <p:blipFill>
          <a:blip r:embed="rId5" cstate="print"/>
          <a:srcRect/>
          <a:stretch>
            <a:fillRect/>
          </a:stretch>
        </p:blipFill>
        <p:spPr bwMode="auto">
          <a:xfrm>
            <a:off x="4953000" y="2057401"/>
            <a:ext cx="4191000" cy="4800600"/>
          </a:xfrm>
          <a:prstGeom prst="rect">
            <a:avLst/>
          </a:prstGeom>
          <a:noFill/>
        </p:spPr>
      </p:pic>
      <p:pic>
        <p:nvPicPr>
          <p:cNvPr id="7" name="s26 b">
            <a:hlinkClick r:id="" action="ppaction://media"/>
          </p:cNvPr>
          <p:cNvPicPr>
            <a:picLocks noRot="1" noChangeAspect="1"/>
          </p:cNvPicPr>
          <p:nvPr>
            <a:wavAudioFile r:embed="rId1" name="s26 b"/>
          </p:nvPr>
        </p:nvPicPr>
        <p:blipFill>
          <a:blip r:embed="rId6"/>
          <a:stretch>
            <a:fillRect/>
          </a:stretch>
        </p:blipFill>
        <p:spPr>
          <a:xfrm>
            <a:off x="4470400" y="3327400"/>
            <a:ext cx="203200" cy="203200"/>
          </a:xfrm>
          <a:prstGeom prst="rect">
            <a:avLst/>
          </a:prstGeom>
        </p:spPr>
      </p:pic>
      <p:pic>
        <p:nvPicPr>
          <p:cNvPr id="8" name="s26 a">
            <a:hlinkClick r:id="" action="ppaction://media"/>
          </p:cNvPr>
          <p:cNvPicPr>
            <a:picLocks noRot="1" noChangeAspect="1"/>
          </p:cNvPicPr>
          <p:nvPr>
            <a:wavAudioFile r:embed="rId2" name="s26 a"/>
          </p:nvPr>
        </p:nvPicPr>
        <p:blipFill>
          <a:blip r:embed="rId6"/>
          <a:stretch>
            <a:fillRect/>
          </a:stretch>
        </p:blipFill>
        <p:spPr>
          <a:xfrm>
            <a:off x="5334000" y="3962400"/>
            <a:ext cx="203200" cy="203200"/>
          </a:xfrm>
          <a:prstGeom prst="rect">
            <a:avLst/>
          </a:prstGeom>
        </p:spPr>
      </p:pic>
      <p:sp>
        <p:nvSpPr>
          <p:cNvPr id="9" name="TextBox 8"/>
          <p:cNvSpPr txBox="1"/>
          <p:nvPr/>
        </p:nvSpPr>
        <p:spPr>
          <a:xfrm>
            <a:off x="685800" y="304800"/>
            <a:ext cx="8077200" cy="120032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IN" sz="3600" b="1" dirty="0" smtClean="0"/>
              <a:t>Ma’am can you  give me some  example of  circular motion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8" fill="hold"/>
                                        <p:tgtEl>
                                          <p:spTgt spid="8"/>
                                        </p:tgtEl>
                                      </p:cBhvr>
                                    </p:cmd>
                                  </p:childTnLst>
                                </p:cTn>
                              </p:par>
                              <p:par>
                                <p:cTn id="7" presetID="24"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to="" calcmode="lin" valueType="num">
                                      <p:cBhvr>
                                        <p:cTn id="9" dur="1" fill="hold"/>
                                        <p:tgtEl>
                                          <p:spTgt spid="9"/>
                                        </p:tgtEl>
                                        <p:attrNameLst>
                                          <p:attrName/>
                                        </p:attrNameLst>
                                      </p:cBhvr>
                                    </p:anim>
                                  </p:childTnLst>
                                </p:cTn>
                              </p:par>
                            </p:childTnLst>
                          </p:cTn>
                        </p:par>
                        <p:par>
                          <p:cTn id="10" fill="hold">
                            <p:stCondLst>
                              <p:cond delay="6351"/>
                            </p:stCondLst>
                            <p:childTnLst>
                              <p:par>
                                <p:cTn id="11" presetID="1" presetClass="mediacall" presetSubtype="0" fill="hold" nodeType="afterEffect">
                                  <p:stCondLst>
                                    <p:cond delay="0"/>
                                  </p:stCondLst>
                                  <p:childTnLst>
                                    <p:cmd type="call" cmd="playFrom(0.0)">
                                      <p:cBhvr>
                                        <p:cTn id="12" dur="14078" fill="hold"/>
                                        <p:tgtEl>
                                          <p:spTgt spid="7"/>
                                        </p:tgtEl>
                                      </p:cBhvr>
                                    </p:cmd>
                                  </p:childTnLst>
                                </p:cTn>
                              </p:par>
                              <p:par>
                                <p:cTn id="13" presetID="16" presetClass="entr" presetSubtype="26" fill="hold" nodeType="withEffect">
                                  <p:stCondLst>
                                    <p:cond delay="2000"/>
                                  </p:stCondLst>
                                  <p:childTnLst>
                                    <p:set>
                                      <p:cBhvr>
                                        <p:cTn id="14" dur="1" fill="hold">
                                          <p:stCondLst>
                                            <p:cond delay="0"/>
                                          </p:stCondLst>
                                        </p:cTn>
                                        <p:tgtEl>
                                          <p:spTgt spid="43010"/>
                                        </p:tgtEl>
                                        <p:attrNameLst>
                                          <p:attrName>style.visibility</p:attrName>
                                        </p:attrNameLst>
                                      </p:cBhvr>
                                      <p:to>
                                        <p:strVal val="visible"/>
                                      </p:to>
                                    </p:set>
                                    <p:animEffect transition="in" filter="barn(inHorizontal)">
                                      <p:cBhvr>
                                        <p:cTn id="15" dur="500"/>
                                        <p:tgtEl>
                                          <p:spTgt spid="43010"/>
                                        </p:tgtEl>
                                      </p:cBhvr>
                                    </p:animEffect>
                                  </p:childTnLst>
                                </p:cTn>
                              </p:par>
                              <p:par>
                                <p:cTn id="16" presetID="10" presetClass="entr" presetSubtype="0" fill="hold" nodeType="withEffect">
                                  <p:stCondLst>
                                    <p:cond delay="2500"/>
                                  </p:stCondLst>
                                  <p:childTnLst>
                                    <p:set>
                                      <p:cBhvr>
                                        <p:cTn id="17" dur="1" fill="hold">
                                          <p:stCondLst>
                                            <p:cond delay="0"/>
                                          </p:stCondLst>
                                        </p:cTn>
                                        <p:tgtEl>
                                          <p:spTgt spid="43012"/>
                                        </p:tgtEl>
                                        <p:attrNameLst>
                                          <p:attrName>style.visibility</p:attrName>
                                        </p:attrNameLst>
                                      </p:cBhvr>
                                      <p:to>
                                        <p:strVal val="visible"/>
                                      </p:to>
                                    </p:set>
                                    <p:animEffect transition="in" filter="fade">
                                      <p:cBhvr>
                                        <p:cTn id="18" dur="20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showWhenStopped="0">
                <p:cTn id="2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Autofit/>
          </a:bodyPr>
          <a:lstStyle/>
          <a:p>
            <a:r>
              <a:rPr lang="en-IN" sz="3200" b="1" dirty="0" smtClean="0"/>
              <a:t>If an object repeats its motion after some time this type of motion is called periodic motion </a:t>
            </a:r>
            <a:endParaRPr lang="en-US" sz="3200" b="1" dirty="0"/>
          </a:p>
        </p:txBody>
      </p:sp>
      <p:pic>
        <p:nvPicPr>
          <p:cNvPr id="4" name="Picture 2" descr="Related image"/>
          <p:cNvPicPr>
            <a:picLocks noChangeAspect="1" noChangeArrowheads="1" noCrop="1"/>
          </p:cNvPicPr>
          <p:nvPr/>
        </p:nvPicPr>
        <p:blipFill>
          <a:blip r:embed="rId3" cstate="print"/>
          <a:srcRect/>
          <a:stretch>
            <a:fillRect/>
          </a:stretch>
        </p:blipFill>
        <p:spPr bwMode="auto">
          <a:xfrm>
            <a:off x="304800" y="1752600"/>
            <a:ext cx="3886200" cy="2057400"/>
          </a:xfrm>
          <a:prstGeom prst="rect">
            <a:avLst/>
          </a:prstGeom>
          <a:noFill/>
        </p:spPr>
      </p:pic>
      <p:pic>
        <p:nvPicPr>
          <p:cNvPr id="36866" name="Picture 2" descr="Related image"/>
          <p:cNvPicPr>
            <a:picLocks noChangeAspect="1" noChangeArrowheads="1" noCrop="1"/>
          </p:cNvPicPr>
          <p:nvPr/>
        </p:nvPicPr>
        <p:blipFill>
          <a:blip r:embed="rId4" cstate="print"/>
          <a:srcRect/>
          <a:stretch>
            <a:fillRect/>
          </a:stretch>
        </p:blipFill>
        <p:spPr bwMode="auto">
          <a:xfrm>
            <a:off x="4495800" y="1780851"/>
            <a:ext cx="3886200" cy="2029149"/>
          </a:xfrm>
          <a:prstGeom prst="rect">
            <a:avLst/>
          </a:prstGeom>
          <a:noFill/>
        </p:spPr>
      </p:pic>
      <p:pic>
        <p:nvPicPr>
          <p:cNvPr id="36868" name="Picture 4" descr="Image result for animated swing gif"/>
          <p:cNvPicPr>
            <a:picLocks noChangeAspect="1" noChangeArrowheads="1" noCrop="1"/>
          </p:cNvPicPr>
          <p:nvPr/>
        </p:nvPicPr>
        <p:blipFill>
          <a:blip r:embed="rId5" cstate="print"/>
          <a:srcRect/>
          <a:stretch>
            <a:fillRect/>
          </a:stretch>
        </p:blipFill>
        <p:spPr bwMode="auto">
          <a:xfrm>
            <a:off x="685800" y="3886200"/>
            <a:ext cx="7620000" cy="2971800"/>
          </a:xfrm>
          <a:prstGeom prst="rect">
            <a:avLst/>
          </a:prstGeom>
          <a:noFill/>
        </p:spPr>
      </p:pic>
      <p:pic>
        <p:nvPicPr>
          <p:cNvPr id="6" name="s27">
            <a:hlinkClick r:id="" action="ppaction://media"/>
          </p:cNvPr>
          <p:cNvPicPr>
            <a:picLocks noRot="1" noChangeAspect="1"/>
          </p:cNvPicPr>
          <p:nvPr>
            <a:wavAudioFile r:embed="rId1" name="s27"/>
          </p:nvPr>
        </p:nvPicPr>
        <p:blipFill>
          <a:blip r:embed="rId6"/>
          <a:stretch>
            <a:fillRect/>
          </a:stretch>
        </p:blipFill>
        <p:spPr>
          <a:xfrm>
            <a:off x="4470400" y="33274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8" fill="hold"/>
                                        <p:tgtEl>
                                          <p:spTgt spid="6"/>
                                        </p:tgtEl>
                                      </p:cBhvr>
                                    </p:cmd>
                                  </p:childTnLst>
                                </p:cTn>
                              </p:par>
                              <p:par>
                                <p:cTn id="7" presetID="5" presetClass="entr" presetSubtype="5"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heckerboard(down)">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5786" y="428604"/>
            <a:ext cx="7858180" cy="1200329"/>
          </a:xfrm>
          <a:prstGeom prst="rect">
            <a:avLst/>
          </a:prstGeom>
          <a:noFill/>
        </p:spPr>
        <p:txBody>
          <a:bodyPr wrap="square" rtlCol="0">
            <a:spAutoFit/>
          </a:bodyPr>
          <a:lstStyle/>
          <a:p>
            <a:pPr algn="ctr"/>
            <a:r>
              <a:rPr lang="en-US" sz="3600" b="1" dirty="0" smtClean="0">
                <a:ln>
                  <a:solidFill>
                    <a:schemeClr val="tx1"/>
                  </a:solidFill>
                </a:ln>
                <a:effectLst>
                  <a:glow rad="228600">
                    <a:srgbClr val="E3F577"/>
                  </a:glow>
                </a:effectLst>
              </a:rPr>
              <a:t>District Education &amp; Training Institute</a:t>
            </a:r>
          </a:p>
          <a:p>
            <a:pPr algn="ctr"/>
            <a:r>
              <a:rPr lang="en-US" sz="3600" b="1" dirty="0" err="1" smtClean="0">
                <a:ln>
                  <a:solidFill>
                    <a:schemeClr val="tx1"/>
                  </a:solidFill>
                </a:ln>
                <a:effectLst>
                  <a:glow rad="228600">
                    <a:srgbClr val="E3F577"/>
                  </a:glow>
                </a:effectLst>
              </a:rPr>
              <a:t>Udham</a:t>
            </a:r>
            <a:r>
              <a:rPr lang="en-US" sz="3600" b="1" dirty="0" smtClean="0">
                <a:ln>
                  <a:solidFill>
                    <a:schemeClr val="tx1"/>
                  </a:solidFill>
                </a:ln>
                <a:effectLst>
                  <a:glow rad="228600">
                    <a:srgbClr val="E3F577"/>
                  </a:glow>
                </a:effectLst>
              </a:rPr>
              <a:t> Singh Nagar  </a:t>
            </a:r>
          </a:p>
        </p:txBody>
      </p:sp>
      <p:sp>
        <p:nvSpPr>
          <p:cNvPr id="5" name="TextBox 4"/>
          <p:cNvSpPr txBox="1"/>
          <p:nvPr/>
        </p:nvSpPr>
        <p:spPr>
          <a:xfrm>
            <a:off x="3214678" y="2169375"/>
            <a:ext cx="5643602" cy="830997"/>
          </a:xfrm>
          <a:prstGeom prst="rect">
            <a:avLst/>
          </a:prstGeom>
          <a:noFill/>
        </p:spPr>
        <p:txBody>
          <a:bodyPr wrap="square" rtlCol="0">
            <a:spAutoFit/>
          </a:bodyPr>
          <a:lstStyle/>
          <a:p>
            <a:r>
              <a:rPr lang="en-US" sz="2400" dirty="0" smtClean="0">
                <a:ln w="18415" cmpd="sng">
                  <a:solidFill>
                    <a:schemeClr val="tx1"/>
                  </a:solidFill>
                  <a:prstDash val="solid"/>
                </a:ln>
                <a:effectLst>
                  <a:glow rad="228600">
                    <a:schemeClr val="accent4">
                      <a:satMod val="175000"/>
                      <a:alpha val="40000"/>
                    </a:schemeClr>
                  </a:glow>
                  <a:outerShdw blurRad="63500" dir="3600000" algn="tl" rotWithShape="0">
                    <a:srgbClr val="000000">
                      <a:alpha val="70000"/>
                    </a:srgbClr>
                  </a:outerShdw>
                </a:effectLst>
              </a:rPr>
              <a:t>Motivation – Mr. </a:t>
            </a:r>
            <a:r>
              <a:rPr lang="en-US" sz="2400" dirty="0" err="1" smtClean="0">
                <a:ln w="18415" cmpd="sng">
                  <a:solidFill>
                    <a:schemeClr val="tx1"/>
                  </a:solidFill>
                  <a:prstDash val="solid"/>
                </a:ln>
                <a:effectLst>
                  <a:glow rad="228600">
                    <a:schemeClr val="accent4">
                      <a:satMod val="175000"/>
                      <a:alpha val="40000"/>
                    </a:schemeClr>
                  </a:glow>
                  <a:outerShdw blurRad="63500" dir="3600000" algn="tl" rotWithShape="0">
                    <a:srgbClr val="000000">
                      <a:alpha val="70000"/>
                    </a:srgbClr>
                  </a:outerShdw>
                </a:effectLst>
              </a:rPr>
              <a:t>Dharam</a:t>
            </a:r>
            <a:r>
              <a:rPr lang="en-US" sz="2400" dirty="0" smtClean="0">
                <a:ln w="18415" cmpd="sng">
                  <a:solidFill>
                    <a:schemeClr val="tx1"/>
                  </a:solidFill>
                  <a:prstDash val="solid"/>
                </a:ln>
                <a:effectLst>
                  <a:glow rad="228600">
                    <a:schemeClr val="accent4">
                      <a:satMod val="175000"/>
                      <a:alpha val="40000"/>
                    </a:schemeClr>
                  </a:glow>
                  <a:outerShdw blurRad="63500" dir="3600000" algn="tl" rotWithShape="0">
                    <a:srgbClr val="000000">
                      <a:alpha val="70000"/>
                    </a:srgbClr>
                  </a:outerShdw>
                </a:effectLst>
              </a:rPr>
              <a:t> Singh </a:t>
            </a:r>
            <a:r>
              <a:rPr lang="en-US" sz="2400" dirty="0" err="1" smtClean="0">
                <a:ln w="18415" cmpd="sng">
                  <a:solidFill>
                    <a:schemeClr val="tx1"/>
                  </a:solidFill>
                  <a:prstDash val="solid"/>
                </a:ln>
                <a:effectLst>
                  <a:glow rad="228600">
                    <a:schemeClr val="accent4">
                      <a:satMod val="175000"/>
                      <a:alpha val="40000"/>
                    </a:schemeClr>
                  </a:glow>
                  <a:outerShdw blurRad="63500" dir="3600000" algn="tl" rotWithShape="0">
                    <a:srgbClr val="000000">
                      <a:alpha val="70000"/>
                    </a:srgbClr>
                  </a:outerShdw>
                </a:effectLst>
              </a:rPr>
              <a:t>Rawat</a:t>
            </a:r>
            <a:endParaRPr lang="en-US" sz="2400" dirty="0" smtClean="0">
              <a:ln w="18415" cmpd="sng">
                <a:solidFill>
                  <a:schemeClr val="tx1"/>
                </a:solidFill>
                <a:prstDash val="solid"/>
              </a:ln>
              <a:effectLst>
                <a:glow rad="228600">
                  <a:schemeClr val="accent4">
                    <a:satMod val="175000"/>
                    <a:alpha val="40000"/>
                  </a:schemeClr>
                </a:glow>
                <a:outerShdw blurRad="63500" dir="3600000" algn="tl" rotWithShape="0">
                  <a:srgbClr val="000000">
                    <a:alpha val="70000"/>
                  </a:srgbClr>
                </a:outerShdw>
              </a:effectLst>
            </a:endParaRPr>
          </a:p>
          <a:p>
            <a:r>
              <a:rPr lang="en-US" sz="2400" dirty="0" smtClean="0">
                <a:ln w="18415" cmpd="sng">
                  <a:solidFill>
                    <a:schemeClr val="tx1"/>
                  </a:solidFill>
                  <a:prstDash val="solid"/>
                </a:ln>
                <a:effectLst>
                  <a:glow rad="228600">
                    <a:schemeClr val="accent4">
                      <a:satMod val="175000"/>
                      <a:alpha val="40000"/>
                    </a:schemeClr>
                  </a:glow>
                  <a:outerShdw blurRad="63500" dir="3600000" algn="tl" rotWithShape="0">
                    <a:srgbClr val="000000">
                      <a:alpha val="70000"/>
                    </a:srgbClr>
                  </a:outerShdw>
                </a:effectLst>
              </a:rPr>
              <a:t>	                 (D.E.I.T. Principal)</a:t>
            </a:r>
          </a:p>
        </p:txBody>
      </p:sp>
      <p:sp>
        <p:nvSpPr>
          <p:cNvPr id="6" name="TextBox 5"/>
          <p:cNvSpPr txBox="1"/>
          <p:nvPr/>
        </p:nvSpPr>
        <p:spPr>
          <a:xfrm>
            <a:off x="3214678" y="3526697"/>
            <a:ext cx="5572164" cy="830997"/>
          </a:xfrm>
          <a:prstGeom prst="rect">
            <a:avLst/>
          </a:prstGeom>
          <a:noFill/>
        </p:spPr>
        <p:txBody>
          <a:bodyPr wrap="square" rtlCol="0">
            <a:spAutoFit/>
          </a:bodyPr>
          <a:lstStyle/>
          <a:p>
            <a:r>
              <a:rPr lang="en-US" sz="2400" b="1" dirty="0" smtClean="0">
                <a:effectLst>
                  <a:glow rad="228600">
                    <a:schemeClr val="accent2">
                      <a:satMod val="175000"/>
                      <a:alpha val="40000"/>
                    </a:schemeClr>
                  </a:glow>
                </a:effectLst>
              </a:rPr>
              <a:t>Direction – Mr. Mohan Singh </a:t>
            </a:r>
            <a:r>
              <a:rPr lang="en-US" sz="2400" b="1" dirty="0" err="1" smtClean="0">
                <a:effectLst>
                  <a:glow rad="228600">
                    <a:schemeClr val="accent2">
                      <a:satMod val="175000"/>
                      <a:alpha val="40000"/>
                    </a:schemeClr>
                  </a:glow>
                </a:effectLst>
              </a:rPr>
              <a:t>Rawat</a:t>
            </a:r>
            <a:endParaRPr lang="en-US" sz="2400" b="1" dirty="0" smtClean="0">
              <a:effectLst>
                <a:glow rad="228600">
                  <a:schemeClr val="accent2">
                    <a:satMod val="175000"/>
                    <a:alpha val="40000"/>
                  </a:schemeClr>
                </a:glow>
              </a:effectLst>
            </a:endParaRPr>
          </a:p>
          <a:p>
            <a:r>
              <a:rPr lang="en-US" sz="2400" b="1" dirty="0" smtClean="0">
                <a:effectLst>
                  <a:glow rad="228600">
                    <a:schemeClr val="accent2">
                      <a:satMod val="175000"/>
                      <a:alpha val="40000"/>
                    </a:schemeClr>
                  </a:glow>
                </a:effectLst>
              </a:rPr>
              <a:t>(H.O.D.- E.T. Department)</a:t>
            </a:r>
          </a:p>
        </p:txBody>
      </p:sp>
      <p:sp>
        <p:nvSpPr>
          <p:cNvPr id="7" name="TextBox 6"/>
          <p:cNvSpPr txBox="1"/>
          <p:nvPr/>
        </p:nvSpPr>
        <p:spPr>
          <a:xfrm>
            <a:off x="3214678" y="5169771"/>
            <a:ext cx="5643602" cy="830997"/>
          </a:xfrm>
          <a:prstGeom prst="rect">
            <a:avLst/>
          </a:prstGeom>
          <a:noFill/>
        </p:spPr>
        <p:txBody>
          <a:bodyPr wrap="square" rtlCol="0">
            <a:spAutoFit/>
          </a:bodyPr>
          <a:lstStyle/>
          <a:p>
            <a:r>
              <a:rPr lang="en-US" sz="2400" b="1" dirty="0" smtClean="0">
                <a:effectLst>
                  <a:glow rad="228600">
                    <a:schemeClr val="accent4">
                      <a:satMod val="175000"/>
                      <a:alpha val="40000"/>
                    </a:schemeClr>
                  </a:glow>
                </a:effectLst>
              </a:rPr>
              <a:t>Coordination  – Mr. B.P. Joshi</a:t>
            </a:r>
          </a:p>
          <a:p>
            <a:r>
              <a:rPr lang="en-US" sz="2400" b="1" dirty="0" smtClean="0">
                <a:effectLst>
                  <a:glow rad="228600">
                    <a:schemeClr val="accent4">
                      <a:satMod val="175000"/>
                      <a:alpha val="40000"/>
                    </a:schemeClr>
                  </a:glow>
                </a:effectLst>
              </a:rPr>
              <a:t>                (Coordinator - E.T. Department)</a:t>
            </a:r>
          </a:p>
        </p:txBody>
      </p:sp>
      <p:pic>
        <p:nvPicPr>
          <p:cNvPr id="8" name="Picture 2" descr="C:\Users\admin\Desktop\backup 11-11-19\jeevan negi class 6\deit princeple.jpg"/>
          <p:cNvPicPr>
            <a:picLocks noChangeAspect="1" noChangeArrowheads="1"/>
          </p:cNvPicPr>
          <p:nvPr/>
        </p:nvPicPr>
        <p:blipFill>
          <a:blip r:embed="rId2" cstate="print"/>
          <a:srcRect/>
          <a:stretch>
            <a:fillRect/>
          </a:stretch>
        </p:blipFill>
        <p:spPr bwMode="auto">
          <a:xfrm>
            <a:off x="857224" y="1714488"/>
            <a:ext cx="1571636" cy="1357322"/>
          </a:xfrm>
          <a:prstGeom prst="rect">
            <a:avLst/>
          </a:prstGeom>
          <a:noFill/>
        </p:spPr>
      </p:pic>
      <p:pic>
        <p:nvPicPr>
          <p:cNvPr id="9" name="Picture 3" descr="C:\Users\admin\Desktop\backup 11-11-19\jeevan negi class 6\mohan singh rawat.jpg"/>
          <p:cNvPicPr>
            <a:picLocks noChangeAspect="1" noChangeArrowheads="1"/>
          </p:cNvPicPr>
          <p:nvPr/>
        </p:nvPicPr>
        <p:blipFill>
          <a:blip r:embed="rId3" cstate="print"/>
          <a:srcRect/>
          <a:stretch>
            <a:fillRect/>
          </a:stretch>
        </p:blipFill>
        <p:spPr bwMode="auto">
          <a:xfrm>
            <a:off x="857224" y="3214686"/>
            <a:ext cx="1571636" cy="1357322"/>
          </a:xfrm>
          <a:prstGeom prst="rect">
            <a:avLst/>
          </a:prstGeom>
          <a:noFill/>
        </p:spPr>
      </p:pic>
      <p:pic>
        <p:nvPicPr>
          <p:cNvPr id="10" name="Picture 4" descr="C:\Users\admin\Desktop\backup 11-11-19\jeevan negi class 6\joshi ji.jpg"/>
          <p:cNvPicPr>
            <a:picLocks noChangeAspect="1" noChangeArrowheads="1"/>
          </p:cNvPicPr>
          <p:nvPr/>
        </p:nvPicPr>
        <p:blipFill>
          <a:blip r:embed="rId4" cstate="print"/>
          <a:srcRect/>
          <a:stretch>
            <a:fillRect/>
          </a:stretch>
        </p:blipFill>
        <p:spPr bwMode="auto">
          <a:xfrm>
            <a:off x="857224" y="4786322"/>
            <a:ext cx="1571636" cy="1714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000"/>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2000"/>
                                        <p:tgtEl>
                                          <p:spTgt spid="5"/>
                                        </p:tgtEl>
                                      </p:cBhvr>
                                    </p:animEffect>
                                  </p:childTnLst>
                                </p:cTn>
                              </p:par>
                            </p:childTnLst>
                          </p:cTn>
                        </p:par>
                        <p:par>
                          <p:cTn id="15" fill="hold">
                            <p:stCondLst>
                              <p:cond delay="300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20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2000"/>
                                        <p:tgtEl>
                                          <p:spTgt spid="6"/>
                                        </p:tgtEl>
                                      </p:cBhvr>
                                    </p:animEffect>
                                  </p:childTnLst>
                                </p:cTn>
                              </p:par>
                            </p:childTnLst>
                          </p:cTn>
                        </p:par>
                        <p:par>
                          <p:cTn id="22" fill="hold">
                            <p:stCondLst>
                              <p:cond delay="5000"/>
                            </p:stCondLst>
                            <p:childTnLst>
                              <p:par>
                                <p:cTn id="23" presetID="22"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20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1 d">
            <a:hlinkClick r:id="" action="ppaction://media"/>
          </p:cNvPr>
          <p:cNvPicPr>
            <a:picLocks noRot="1" noChangeAspect="1"/>
          </p:cNvPicPr>
          <p:nvPr>
            <a:wavAudioFile r:embed="rId1" name="s1 d"/>
          </p:nvPr>
        </p:nvPicPr>
        <p:blipFill>
          <a:blip r:embed="rId6"/>
          <a:stretch>
            <a:fillRect/>
          </a:stretch>
        </p:blipFill>
        <p:spPr>
          <a:xfrm>
            <a:off x="4572000" y="4953000"/>
            <a:ext cx="203200" cy="203200"/>
          </a:xfrm>
          <a:prstGeom prst="rect">
            <a:avLst/>
          </a:prstGeom>
        </p:spPr>
      </p:pic>
      <p:pic>
        <p:nvPicPr>
          <p:cNvPr id="11" name="s1 d">
            <a:hlinkClick r:id="" action="ppaction://media"/>
          </p:cNvPr>
          <p:cNvPicPr>
            <a:picLocks noRot="1" noChangeAspect="1"/>
          </p:cNvPicPr>
          <p:nvPr>
            <a:wavAudioFile r:embed="rId2" name="s1 d"/>
          </p:nvPr>
        </p:nvPicPr>
        <p:blipFill>
          <a:blip r:embed="rId6"/>
          <a:stretch>
            <a:fillRect/>
          </a:stretch>
        </p:blipFill>
        <p:spPr>
          <a:xfrm>
            <a:off x="4038600" y="4038600"/>
            <a:ext cx="203200" cy="203200"/>
          </a:xfrm>
          <a:prstGeom prst="rect">
            <a:avLst/>
          </a:prstGeom>
        </p:spPr>
      </p:pic>
      <p:pic>
        <p:nvPicPr>
          <p:cNvPr id="12" name="s1 c">
            <a:hlinkClick r:id="" action="ppaction://media"/>
          </p:cNvPr>
          <p:cNvPicPr>
            <a:picLocks noRot="1" noChangeAspect="1"/>
          </p:cNvPicPr>
          <p:nvPr>
            <a:wavAudioFile r:embed="rId3" name="s1 c"/>
          </p:nvPr>
        </p:nvPicPr>
        <p:blipFill>
          <a:blip r:embed="rId6"/>
          <a:stretch>
            <a:fillRect/>
          </a:stretch>
        </p:blipFill>
        <p:spPr>
          <a:xfrm>
            <a:off x="4038600" y="2667000"/>
            <a:ext cx="203200" cy="203200"/>
          </a:xfrm>
          <a:prstGeom prst="rect">
            <a:avLst/>
          </a:prstGeom>
        </p:spPr>
      </p:pic>
      <p:pic>
        <p:nvPicPr>
          <p:cNvPr id="13" name="s1 b">
            <a:hlinkClick r:id="" action="ppaction://media"/>
          </p:cNvPr>
          <p:cNvPicPr>
            <a:picLocks noRot="1" noChangeAspect="1"/>
          </p:cNvPicPr>
          <p:nvPr>
            <a:wavAudioFile r:embed="rId4" name="s1 b"/>
          </p:nvPr>
        </p:nvPicPr>
        <p:blipFill>
          <a:blip r:embed="rId6"/>
          <a:stretch>
            <a:fillRect/>
          </a:stretch>
        </p:blipFill>
        <p:spPr>
          <a:xfrm>
            <a:off x="4343400" y="2057400"/>
            <a:ext cx="203200" cy="203200"/>
          </a:xfrm>
          <a:prstGeom prst="rect">
            <a:avLst/>
          </a:prstGeom>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Users\Admin\Desktop\11.PNG"/>
          <p:cNvPicPr>
            <a:picLocks noChangeAspect="1" noChangeArrowheads="1"/>
          </p:cNvPicPr>
          <p:nvPr/>
        </p:nvPicPr>
        <p:blipFill>
          <a:blip r:embed="rId7" cstate="print"/>
          <a:srcRect/>
          <a:stretch>
            <a:fillRect/>
          </a:stretch>
        </p:blipFill>
        <p:spPr bwMode="auto">
          <a:xfrm>
            <a:off x="0" y="0"/>
            <a:ext cx="9144000" cy="6858000"/>
          </a:xfrm>
          <a:prstGeom prst="rect">
            <a:avLst/>
          </a:prstGeom>
          <a:noFill/>
        </p:spPr>
      </p:pic>
      <p:sp>
        <p:nvSpPr>
          <p:cNvPr id="5" name="Oval Callout 4"/>
          <p:cNvSpPr/>
          <p:nvPr/>
        </p:nvSpPr>
        <p:spPr>
          <a:xfrm>
            <a:off x="5791200" y="304800"/>
            <a:ext cx="3352800" cy="1447800"/>
          </a:xfrm>
          <a:prstGeom prst="wedgeEllipseCallout">
            <a:avLst>
              <a:gd name="adj1" fmla="val -61112"/>
              <a:gd name="adj2" fmla="val 868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dirty="0" smtClean="0"/>
              <a:t>Has anyone visited his or her native place during summer vacations ??</a:t>
            </a:r>
            <a:endParaRPr lang="en-US" dirty="0"/>
          </a:p>
        </p:txBody>
      </p:sp>
      <p:sp>
        <p:nvSpPr>
          <p:cNvPr id="6" name="Oval Callout 5"/>
          <p:cNvSpPr/>
          <p:nvPr/>
        </p:nvSpPr>
        <p:spPr>
          <a:xfrm>
            <a:off x="5791200" y="2057400"/>
            <a:ext cx="3352800" cy="1447800"/>
          </a:xfrm>
          <a:prstGeom prst="wedgeEllipseCallout">
            <a:avLst>
              <a:gd name="adj1" fmla="val -81534"/>
              <a:gd name="adj2" fmla="val 7020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dirty="0" smtClean="0"/>
              <a:t>Yes </a:t>
            </a:r>
            <a:r>
              <a:rPr lang="en-IN" dirty="0" err="1" smtClean="0"/>
              <a:t>mam</a:t>
            </a:r>
            <a:r>
              <a:rPr lang="en-IN" dirty="0" smtClean="0"/>
              <a:t>, I visited my native village by a train, a bus and finally a bullock cart.</a:t>
            </a:r>
            <a:endParaRPr lang="en-US" dirty="0"/>
          </a:p>
        </p:txBody>
      </p:sp>
      <p:sp>
        <p:nvSpPr>
          <p:cNvPr id="7" name="Oval Callout 6"/>
          <p:cNvSpPr/>
          <p:nvPr/>
        </p:nvSpPr>
        <p:spPr>
          <a:xfrm>
            <a:off x="0" y="381000"/>
            <a:ext cx="3352800" cy="1447800"/>
          </a:xfrm>
          <a:prstGeom prst="wedgeEllipseCallout">
            <a:avLst>
              <a:gd name="adj1" fmla="val 33967"/>
              <a:gd name="adj2" fmla="val 16320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dirty="0" smtClean="0"/>
              <a:t>Mam I spent my holidays  going on fishing trips on my uncle’s boat</a:t>
            </a:r>
            <a:endParaRPr lang="en-US" dirty="0"/>
          </a:p>
        </p:txBody>
      </p:sp>
      <p:sp>
        <p:nvSpPr>
          <p:cNvPr id="8" name="Oval Callout 7"/>
          <p:cNvSpPr/>
          <p:nvPr/>
        </p:nvSpPr>
        <p:spPr>
          <a:xfrm>
            <a:off x="5486400" y="4267200"/>
            <a:ext cx="3352800" cy="1447800"/>
          </a:xfrm>
          <a:prstGeom prst="wedgeEllipseCallout">
            <a:avLst>
              <a:gd name="adj1" fmla="val -136802"/>
              <a:gd name="adj2" fmla="val -4666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dirty="0" smtClean="0"/>
              <a:t>Mam , Mam </a:t>
            </a:r>
            <a:r>
              <a:rPr lang="en-IN" dirty="0" err="1" smtClean="0"/>
              <a:t>i</a:t>
            </a:r>
            <a:r>
              <a:rPr lang="en-IN" dirty="0" smtClean="0"/>
              <a:t> travelled by an </a:t>
            </a:r>
            <a:r>
              <a:rPr lang="en-IN" dirty="0" err="1" smtClean="0"/>
              <a:t>aeropane</a:t>
            </a:r>
            <a:r>
              <a:rPr lang="en-IN"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8000"/>
                                        <p:tgtEl>
                                          <p:spTgt spid="5"/>
                                        </p:tgtEl>
                                      </p:cBhvr>
                                    </p:animEffect>
                                  </p:childTnLst>
                                  <p:subTnLst>
                                    <p:audio>
                                      <p:cMediaNode vol="93000">
                                        <p:cTn display="0" masterRel="sameClick">
                                          <p:stCondLst>
                                            <p:cond evt="begin" delay="0">
                                              <p:tn val="5"/>
                                            </p:cond>
                                          </p:stCondLst>
                                          <p:endCondLst>
                                            <p:cond evt="onStopAudio" delay="0">
                                              <p:tgtEl>
                                                <p:sldTgt/>
                                              </p:tgtEl>
                                            </p:cond>
                                          </p:endCondLst>
                                        </p:cTn>
                                        <p:tgtEl>
                                          <p:sndTgt r:embed="rId2" name="s1 d"/>
                                        </p:tgtEl>
                                      </p:cMediaNode>
                                    </p:audio>
                                  </p:subTnLst>
                                </p:cTn>
                              </p:par>
                            </p:childTnLst>
                          </p:cTn>
                        </p:par>
                        <p:par>
                          <p:cTn id="8" fill="hold">
                            <p:stCondLst>
                              <p:cond delay="8000"/>
                            </p:stCondLst>
                            <p:childTnLst>
                              <p:par>
                                <p:cTn id="9" presetID="22" presetClass="entr" presetSubtype="1"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60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s1 b"/>
                                        </p:tgtEl>
                                      </p:cMediaNode>
                                    </p:audio>
                                  </p:subTnLst>
                                </p:cTn>
                              </p:par>
                            </p:childTnLst>
                          </p:cTn>
                        </p:par>
                        <p:par>
                          <p:cTn id="12" fill="hold">
                            <p:stCondLst>
                              <p:cond delay="16000"/>
                            </p:stCondLst>
                            <p:childTnLst>
                              <p:par>
                                <p:cTn id="13" presetID="22" presetClass="entr" presetSubtype="2" fill="hold" grpId="0" nodeType="after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3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s1 c"/>
                                        </p:tgtEl>
                                      </p:cMediaNode>
                                    </p:audio>
                                  </p:subTnLst>
                                </p:cTn>
                              </p:par>
                            </p:childTnLst>
                          </p:cTn>
                        </p:par>
                        <p:par>
                          <p:cTn id="16" fill="hold">
                            <p:stCondLst>
                              <p:cond delay="210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1" name="s1 d"/>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2 a">
            <a:hlinkClick r:id="" action="ppaction://media"/>
          </p:cNvPr>
          <p:cNvPicPr>
            <a:picLocks noRot="1" noChangeAspect="1"/>
          </p:cNvPicPr>
          <p:nvPr>
            <a:wavAudioFile r:embed="rId1" name="s2 a"/>
          </p:nvPr>
        </p:nvPicPr>
        <p:blipFill>
          <a:blip r:embed="rId3"/>
          <a:stretch>
            <a:fillRect/>
          </a:stretch>
        </p:blipFill>
        <p:spPr>
          <a:xfrm>
            <a:off x="4648200" y="4724400"/>
            <a:ext cx="203200" cy="203200"/>
          </a:xfrm>
          <a:prstGeom prst="rect">
            <a:avLst/>
          </a:prstGeom>
        </p:spPr>
      </p:pic>
      <p:pic>
        <p:nvPicPr>
          <p:cNvPr id="4" name="Picture 2" descr="C:\Users\Admin\Desktop\11.PN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5" name="Oval Callout 4"/>
          <p:cNvSpPr/>
          <p:nvPr/>
        </p:nvSpPr>
        <p:spPr>
          <a:xfrm>
            <a:off x="4191000" y="228600"/>
            <a:ext cx="4800600" cy="1828800"/>
          </a:xfrm>
          <a:prstGeom prst="wedgeEllipseCallout">
            <a:avLst>
              <a:gd name="adj1" fmla="val -28228"/>
              <a:gd name="adj2" fmla="val 54428"/>
            </a:avLst>
          </a:prstGeom>
          <a:solidFill>
            <a:schemeClr val="lt1">
              <a:alpha val="7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IN" sz="2400" b="1" dirty="0" smtClean="0"/>
              <a:t>Do you know that during ancient times how people travelled from one place to another ?? </a:t>
            </a:r>
            <a:endParaRPr lang="en-US" sz="2400" b="1" dirty="0"/>
          </a:p>
        </p:txBody>
      </p:sp>
      <p:sp>
        <p:nvSpPr>
          <p:cNvPr id="6" name="Content Placeholder 5"/>
          <p:cNvSpPr>
            <a:spLocks noGrp="1"/>
          </p:cNvSpPr>
          <p:nvPr>
            <p:ph idx="1"/>
          </p:nvPr>
        </p:nvSpPr>
        <p:spPr>
          <a:xfrm>
            <a:off x="6096000" y="2438400"/>
            <a:ext cx="2667000" cy="1447800"/>
          </a:xfrm>
          <a:prstGeom prst="wedgeEllipseCallout">
            <a:avLst>
              <a:gd name="adj1" fmla="val -87091"/>
              <a:gd name="adj2" fmla="val 46607"/>
            </a:avLst>
          </a:prstGeom>
          <a:solidFill>
            <a:schemeClr val="lt1">
              <a:alpha val="75000"/>
            </a:schemeClr>
          </a:solidFill>
        </p:spPr>
        <p:style>
          <a:lnRef idx="2">
            <a:schemeClr val="accent6"/>
          </a:lnRef>
          <a:fillRef idx="1">
            <a:schemeClr val="lt1"/>
          </a:fillRef>
          <a:effectRef idx="0">
            <a:schemeClr val="accent6"/>
          </a:effectRef>
          <a:fontRef idx="minor">
            <a:schemeClr val="dk1"/>
          </a:fontRef>
        </p:style>
        <p:txBody>
          <a:bodyPr rtlCol="0" anchor="ctr">
            <a:noAutofit/>
          </a:bodyPr>
          <a:lstStyle/>
          <a:p>
            <a:pPr algn="ctr">
              <a:buNone/>
            </a:pPr>
            <a:r>
              <a:rPr lang="en-IN" sz="2400" b="1" dirty="0" smtClean="0"/>
              <a:t>No </a:t>
            </a:r>
            <a:r>
              <a:rPr lang="en-IN" sz="2400" b="1" dirty="0" err="1" smtClean="0"/>
              <a:t>mam</a:t>
            </a:r>
            <a:r>
              <a:rPr lang="en-IN" sz="2400" b="1" dirty="0" smtClean="0"/>
              <a:t>.. </a:t>
            </a:r>
          </a:p>
          <a:p>
            <a:pPr algn="ctr">
              <a:buNone/>
            </a:pPr>
            <a:r>
              <a:rPr lang="en-IN" sz="2400" b="1" dirty="0" smtClean="0"/>
              <a:t>we </a:t>
            </a:r>
            <a:r>
              <a:rPr lang="en-IN" sz="2400" b="1" dirty="0" err="1" smtClean="0"/>
              <a:t>dont</a:t>
            </a:r>
            <a:r>
              <a:rPr lang="en-IN" sz="2400" b="1" dirty="0" smtClean="0"/>
              <a:t> know.. </a:t>
            </a:r>
            <a:endParaRPr lang="en-US" sz="2400" b="1" dirty="0"/>
          </a:p>
        </p:txBody>
      </p:sp>
      <p:sp>
        <p:nvSpPr>
          <p:cNvPr id="7" name="Content Placeholder 5"/>
          <p:cNvSpPr txBox="1">
            <a:spLocks/>
          </p:cNvSpPr>
          <p:nvPr/>
        </p:nvSpPr>
        <p:spPr>
          <a:xfrm>
            <a:off x="609600" y="457200"/>
            <a:ext cx="3124200" cy="1676401"/>
          </a:xfrm>
          <a:prstGeom prst="wedgeEllipseCallout">
            <a:avLst>
              <a:gd name="adj1" fmla="val 87246"/>
              <a:gd name="adj2" fmla="val 55234"/>
            </a:avLst>
          </a:prstGeom>
          <a:solidFill>
            <a:schemeClr val="lt1">
              <a:alpha val="74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IN" sz="2400" b="1" dirty="0" smtClean="0"/>
              <a:t>Then listen the story of transport </a:t>
            </a:r>
            <a:endParaRPr kumimoji="0" lang="en-US" sz="2400" b="1"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8" fill="hold"/>
                                        <p:tgtEl>
                                          <p:spTgt spid="8"/>
                                        </p:tgtEl>
                                      </p:cBhvr>
                                    </p:cmd>
                                  </p:childTnLst>
                                </p:cTn>
                              </p:par>
                              <p:par>
                                <p:cTn id="7" presetID="3"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linds(horizontal)">
                                      <p:cBhvr>
                                        <p:cTn id="9" dur="5000"/>
                                        <p:tgtEl>
                                          <p:spTgt spid="5"/>
                                        </p:tgtEl>
                                      </p:cBhvr>
                                    </p:animEffect>
                                  </p:childTnLst>
                                </p:cTn>
                              </p:par>
                              <p:par>
                                <p:cTn id="10" presetID="3" presetClass="entr" presetSubtype="10" fill="hold" grpId="0" nodeType="withEffect">
                                  <p:stCondLst>
                                    <p:cond delay="10000"/>
                                  </p:stCondLst>
                                  <p:childTnLst>
                                    <p:set>
                                      <p:cBhvr>
                                        <p:cTn id="11" dur="1" fill="hold">
                                          <p:stCondLst>
                                            <p:cond delay="0"/>
                                          </p:stCondLst>
                                        </p:cTn>
                                        <p:tgtEl>
                                          <p:spTgt spid="6">
                                            <p:bg/>
                                          </p:spTgt>
                                        </p:tgtEl>
                                        <p:attrNameLst>
                                          <p:attrName>style.visibility</p:attrName>
                                        </p:attrNameLst>
                                      </p:cBhvr>
                                      <p:to>
                                        <p:strVal val="visible"/>
                                      </p:to>
                                    </p:set>
                                    <p:animEffect transition="in" filter="blinds(horizontal)">
                                      <p:cBhvr>
                                        <p:cTn id="12" dur="2000"/>
                                        <p:tgtEl>
                                          <p:spTgt spid="6">
                                            <p:bg/>
                                          </p:spTgt>
                                        </p:tgtEl>
                                      </p:cBhvr>
                                    </p:animEffect>
                                  </p:childTnLst>
                                </p:cTn>
                              </p:par>
                              <p:par>
                                <p:cTn id="13" presetID="3" presetClass="entr" presetSubtype="10" fill="hold" grpId="0" nodeType="withEffect">
                                  <p:stCondLst>
                                    <p:cond delay="100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linds(horizontal)">
                                      <p:cBhvr>
                                        <p:cTn id="15" dur="2000"/>
                                        <p:tgtEl>
                                          <p:spTgt spid="6">
                                            <p:txEl>
                                              <p:pRg st="0" end="0"/>
                                            </p:txEl>
                                          </p:spTgt>
                                        </p:tgtEl>
                                      </p:cBhvr>
                                    </p:animEffect>
                                  </p:childTnLst>
                                </p:cTn>
                              </p:par>
                              <p:par>
                                <p:cTn id="16" presetID="3" presetClass="entr" presetSubtype="10" fill="hold" grpId="0" nodeType="withEffect">
                                  <p:stCondLst>
                                    <p:cond delay="10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linds(horizontal)">
                                      <p:cBhvr>
                                        <p:cTn id="18" dur="2000"/>
                                        <p:tgtEl>
                                          <p:spTgt spid="6">
                                            <p:txEl>
                                              <p:pRg st="1" end="1"/>
                                            </p:txEl>
                                          </p:spTgt>
                                        </p:tgtEl>
                                      </p:cBhvr>
                                    </p:animEffect>
                                  </p:childTnLst>
                                </p:cTn>
                              </p:par>
                              <p:par>
                                <p:cTn id="19" presetID="3" presetClass="entr" presetSubtype="10" fill="hold" grpId="0" nodeType="withEffect">
                                  <p:stCondLst>
                                    <p:cond delay="1400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5" grpId="0" animBg="1"/>
      <p:bldP spid="6" grpId="0" build="p"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628471"/>
            <a:ext cx="8077200" cy="1200329"/>
          </a:xfrm>
          <a:prstGeom prst="rect">
            <a:avLst/>
          </a:prstGeom>
          <a:noFill/>
        </p:spPr>
        <p:txBody>
          <a:bodyPr wrap="square" rtlCol="0">
            <a:spAutoFit/>
          </a:bodyPr>
          <a:lstStyle/>
          <a:p>
            <a:pPr algn="ctr"/>
            <a:r>
              <a:rPr lang="en-IN" sz="3600" b="1" dirty="0" smtClean="0"/>
              <a:t>Long ago people did not have any means of transport they used only Foot</a:t>
            </a:r>
            <a:r>
              <a:rPr lang="en-IN" sz="3600" dirty="0" smtClean="0"/>
              <a:t> ..</a:t>
            </a:r>
            <a:endParaRPr lang="en-US" sz="3600" dirty="0" smtClean="0"/>
          </a:p>
        </p:txBody>
      </p:sp>
      <p:sp>
        <p:nvSpPr>
          <p:cNvPr id="12290" name="AutoShape 2" descr="Image result for animated carry goods on their ba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381000" y="4724400"/>
            <a:ext cx="4800600" cy="1077218"/>
          </a:xfrm>
          <a:prstGeom prst="rect">
            <a:avLst/>
          </a:prstGeom>
          <a:noFill/>
        </p:spPr>
        <p:txBody>
          <a:bodyPr wrap="square" rtlCol="0">
            <a:spAutoFit/>
          </a:bodyPr>
          <a:lstStyle/>
          <a:p>
            <a:pPr algn="ctr"/>
            <a:r>
              <a:rPr lang="en-IN" sz="3200" b="1" dirty="0" smtClean="0"/>
              <a:t>And they used to carry their  goods on their backs </a:t>
            </a:r>
            <a:endParaRPr lang="en-US" sz="3200" b="1" dirty="0"/>
          </a:p>
        </p:txBody>
      </p:sp>
      <p:pic>
        <p:nvPicPr>
          <p:cNvPr id="11" name="Picture 10" descr="Image result for animated carry goods on their back"/>
          <p:cNvPicPr>
            <a:picLocks noChangeAspect="1" noChangeArrowheads="1"/>
          </p:cNvPicPr>
          <p:nvPr/>
        </p:nvPicPr>
        <p:blipFill>
          <a:blip r:embed="rId3" cstate="print"/>
          <a:srcRect/>
          <a:stretch>
            <a:fillRect/>
          </a:stretch>
        </p:blipFill>
        <p:spPr bwMode="auto">
          <a:xfrm>
            <a:off x="5715000" y="3048000"/>
            <a:ext cx="3200400" cy="3276600"/>
          </a:xfrm>
          <a:prstGeom prst="rect">
            <a:avLst/>
          </a:prstGeom>
          <a:noFill/>
        </p:spPr>
      </p:pic>
      <p:pic>
        <p:nvPicPr>
          <p:cNvPr id="16386" name="Picture 2" descr="Related image"/>
          <p:cNvPicPr>
            <a:picLocks noChangeAspect="1" noChangeArrowheads="1" noCrop="1"/>
          </p:cNvPicPr>
          <p:nvPr/>
        </p:nvPicPr>
        <p:blipFill>
          <a:blip r:embed="rId4" cstate="print"/>
          <a:srcRect/>
          <a:stretch>
            <a:fillRect/>
          </a:stretch>
        </p:blipFill>
        <p:spPr bwMode="auto">
          <a:xfrm>
            <a:off x="304800" y="1828800"/>
            <a:ext cx="3733800" cy="2715491"/>
          </a:xfrm>
          <a:prstGeom prst="rect">
            <a:avLst/>
          </a:prstGeom>
          <a:noFill/>
        </p:spPr>
      </p:pic>
      <p:pic>
        <p:nvPicPr>
          <p:cNvPr id="12" name="s3">
            <a:hlinkClick r:id="" action="ppaction://media"/>
          </p:cNvPr>
          <p:cNvPicPr>
            <a:picLocks noRot="1" noChangeAspect="1"/>
          </p:cNvPicPr>
          <p:nvPr>
            <a:wavAudioFile r:embed="rId1" name="s3"/>
          </p:nvPr>
        </p:nvPicPr>
        <p:blipFill>
          <a:blip r:embed="rId5"/>
          <a:stretch>
            <a:fillRect/>
          </a:stretch>
        </p:blipFill>
        <p:spPr>
          <a:xfrm>
            <a:off x="4470400" y="33274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8" fill="hold"/>
                                        <p:tgtEl>
                                          <p:spTgt spid="12"/>
                                        </p:tgtEl>
                                      </p:cBhvr>
                                    </p:cmd>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0"/>
                                        <p:tgtEl>
                                          <p:spTgt spid="5"/>
                                        </p:tgtEl>
                                      </p:cBhvr>
                                    </p:animEffect>
                                  </p:childTnLst>
                                </p:cTn>
                              </p:par>
                              <p:par>
                                <p:cTn id="10" presetID="55" presetClass="entr" presetSubtype="0" fill="hold" nodeType="withEffect">
                                  <p:stCondLst>
                                    <p:cond delay="2000"/>
                                  </p:stCondLst>
                                  <p:childTnLst>
                                    <p:set>
                                      <p:cBhvr>
                                        <p:cTn id="11" dur="1" fill="hold">
                                          <p:stCondLst>
                                            <p:cond delay="0"/>
                                          </p:stCondLst>
                                        </p:cTn>
                                        <p:tgtEl>
                                          <p:spTgt spid="16386"/>
                                        </p:tgtEl>
                                        <p:attrNameLst>
                                          <p:attrName>style.visibility</p:attrName>
                                        </p:attrNameLst>
                                      </p:cBhvr>
                                      <p:to>
                                        <p:strVal val="visible"/>
                                      </p:to>
                                    </p:set>
                                    <p:anim calcmode="lin" valueType="num">
                                      <p:cBhvr>
                                        <p:cTn id="12" dur="3000" fill="hold"/>
                                        <p:tgtEl>
                                          <p:spTgt spid="16386"/>
                                        </p:tgtEl>
                                        <p:attrNameLst>
                                          <p:attrName>ppt_w</p:attrName>
                                        </p:attrNameLst>
                                      </p:cBhvr>
                                      <p:tavLst>
                                        <p:tav tm="0">
                                          <p:val>
                                            <p:strVal val="#ppt_w*0.70"/>
                                          </p:val>
                                        </p:tav>
                                        <p:tav tm="100000">
                                          <p:val>
                                            <p:strVal val="#ppt_w"/>
                                          </p:val>
                                        </p:tav>
                                      </p:tavLst>
                                    </p:anim>
                                    <p:anim calcmode="lin" valueType="num">
                                      <p:cBhvr>
                                        <p:cTn id="13" dur="3000" fill="hold"/>
                                        <p:tgtEl>
                                          <p:spTgt spid="16386"/>
                                        </p:tgtEl>
                                        <p:attrNameLst>
                                          <p:attrName>ppt_h</p:attrName>
                                        </p:attrNameLst>
                                      </p:cBhvr>
                                      <p:tavLst>
                                        <p:tav tm="0">
                                          <p:val>
                                            <p:strVal val="#ppt_h"/>
                                          </p:val>
                                        </p:tav>
                                        <p:tav tm="100000">
                                          <p:val>
                                            <p:strVal val="#ppt_h"/>
                                          </p:val>
                                        </p:tav>
                                      </p:tavLst>
                                    </p:anim>
                                    <p:animEffect transition="in" filter="fade">
                                      <p:cBhvr>
                                        <p:cTn id="14" dur="3000"/>
                                        <p:tgtEl>
                                          <p:spTgt spid="16386"/>
                                        </p:tgtEl>
                                      </p:cBhvr>
                                    </p:animEffect>
                                  </p:childTnLst>
                                </p:cTn>
                              </p:par>
                              <p:par>
                                <p:cTn id="15" presetID="22" presetClass="entr" presetSubtype="1" fill="hold" grpId="0" nodeType="withEffect">
                                  <p:stCondLst>
                                    <p:cond delay="900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3000"/>
                                        <p:tgtEl>
                                          <p:spTgt spid="10"/>
                                        </p:tgtEl>
                                      </p:cBhvr>
                                    </p:animEffect>
                                  </p:childTnLst>
                                </p:cTn>
                              </p:par>
                              <p:par>
                                <p:cTn id="18" presetID="55" presetClass="entr" presetSubtype="0" fill="hold" nodeType="withEffect">
                                  <p:stCondLst>
                                    <p:cond delay="100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0" fill="hold"/>
                                        <p:tgtEl>
                                          <p:spTgt spid="11"/>
                                        </p:tgtEl>
                                        <p:attrNameLst>
                                          <p:attrName>ppt_w</p:attrName>
                                        </p:attrNameLst>
                                      </p:cBhvr>
                                      <p:tavLst>
                                        <p:tav tm="0">
                                          <p:val>
                                            <p:strVal val="#ppt_w*0.70"/>
                                          </p:val>
                                        </p:tav>
                                        <p:tav tm="100000">
                                          <p:val>
                                            <p:strVal val="#ppt_w"/>
                                          </p:val>
                                        </p:tav>
                                      </p:tavLst>
                                    </p:anim>
                                    <p:anim calcmode="lin" valueType="num">
                                      <p:cBhvr>
                                        <p:cTn id="21" dur="2000" fill="hold"/>
                                        <p:tgtEl>
                                          <p:spTgt spid="11"/>
                                        </p:tgtEl>
                                        <p:attrNameLst>
                                          <p:attrName>ppt_h</p:attrName>
                                        </p:attrNameLst>
                                      </p:cBhvr>
                                      <p:tavLst>
                                        <p:tav tm="0">
                                          <p:val>
                                            <p:strVal val="#ppt_h"/>
                                          </p:val>
                                        </p:tav>
                                        <p:tav tm="100000">
                                          <p:val>
                                            <p:strVal val="#ppt_h"/>
                                          </p:val>
                                        </p:tav>
                                      </p:tavLst>
                                    </p:anim>
                                    <p:animEffect transition="in" filter="fade">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p:nvPr>
        </p:nvSpPr>
        <p:spPr>
          <a:xfrm>
            <a:off x="457200" y="461417"/>
            <a:ext cx="8229600" cy="769441"/>
          </a:xfrm>
          <a:prstGeom prst="rect">
            <a:avLst/>
          </a:prstGeom>
          <a:noFill/>
        </p:spPr>
        <p:txBody>
          <a:bodyPr wrap="square" rtlCol="0">
            <a:spAutoFit/>
          </a:bodyPr>
          <a:lstStyle/>
          <a:p>
            <a:r>
              <a:rPr lang="en-IN" dirty="0" smtClean="0"/>
              <a:t>Later on they began to use</a:t>
            </a:r>
            <a:endParaRPr lang="en-US" dirty="0"/>
          </a:p>
        </p:txBody>
      </p:sp>
      <p:pic>
        <p:nvPicPr>
          <p:cNvPr id="11266" name="Picture 2" descr="Related image"/>
          <p:cNvPicPr>
            <a:picLocks noChangeAspect="1" noChangeArrowheads="1" noCrop="1"/>
          </p:cNvPicPr>
          <p:nvPr/>
        </p:nvPicPr>
        <p:blipFill>
          <a:blip r:embed="rId3" cstate="print"/>
          <a:srcRect/>
          <a:stretch>
            <a:fillRect/>
          </a:stretch>
        </p:blipFill>
        <p:spPr bwMode="auto">
          <a:xfrm>
            <a:off x="4572000" y="2286001"/>
            <a:ext cx="4343400" cy="2362200"/>
          </a:xfrm>
          <a:prstGeom prst="rect">
            <a:avLst/>
          </a:prstGeom>
          <a:noFill/>
        </p:spPr>
      </p:pic>
      <p:sp>
        <p:nvSpPr>
          <p:cNvPr id="9" name="TextBox 8"/>
          <p:cNvSpPr txBox="1"/>
          <p:nvPr/>
        </p:nvSpPr>
        <p:spPr>
          <a:xfrm>
            <a:off x="304800" y="4876800"/>
            <a:ext cx="8534400" cy="1569660"/>
          </a:xfrm>
          <a:prstGeom prst="rect">
            <a:avLst/>
          </a:prstGeom>
          <a:noFill/>
        </p:spPr>
        <p:txBody>
          <a:bodyPr wrap="square" rtlCol="0">
            <a:spAutoFit/>
          </a:bodyPr>
          <a:lstStyle/>
          <a:p>
            <a:pPr algn="just"/>
            <a:r>
              <a:rPr lang="en-IN" sz="2400" b="1" dirty="0" smtClean="0"/>
              <a:t>	For transport through water, routes boats were used from ancient times. To begin with, boats were simple logs of wood in which a hollow cavity could be made . Later people learnt to put together different places of wood and give shapes to the boats.</a:t>
            </a:r>
            <a:endParaRPr lang="en-US" sz="2400" b="1" dirty="0"/>
          </a:p>
        </p:txBody>
      </p:sp>
      <p:sp>
        <p:nvSpPr>
          <p:cNvPr id="8" name="TextBox 7"/>
          <p:cNvSpPr txBox="1"/>
          <p:nvPr/>
        </p:nvSpPr>
        <p:spPr>
          <a:xfrm>
            <a:off x="457200" y="1600200"/>
            <a:ext cx="3657600" cy="461665"/>
          </a:xfrm>
          <a:prstGeom prst="rect">
            <a:avLst/>
          </a:prstGeom>
          <a:noFill/>
        </p:spPr>
        <p:txBody>
          <a:bodyPr wrap="square" rtlCol="0">
            <a:spAutoFit/>
          </a:bodyPr>
          <a:lstStyle/>
          <a:p>
            <a:r>
              <a:rPr lang="en-IN" sz="2400" b="1" dirty="0" smtClean="0"/>
              <a:t>animals for Transportation</a:t>
            </a:r>
            <a:endParaRPr lang="en-US" sz="2400" b="1" dirty="0"/>
          </a:p>
        </p:txBody>
      </p:sp>
      <p:pic>
        <p:nvPicPr>
          <p:cNvPr id="19458" name="Picture 2" descr="Related image"/>
          <p:cNvPicPr>
            <a:picLocks noChangeAspect="1" noChangeArrowheads="1"/>
          </p:cNvPicPr>
          <p:nvPr/>
        </p:nvPicPr>
        <p:blipFill>
          <a:blip r:embed="rId4" cstate="print"/>
          <a:srcRect/>
          <a:stretch>
            <a:fillRect/>
          </a:stretch>
        </p:blipFill>
        <p:spPr bwMode="auto">
          <a:xfrm>
            <a:off x="152400" y="2209800"/>
            <a:ext cx="4419600" cy="2438400"/>
          </a:xfrm>
          <a:prstGeom prst="rect">
            <a:avLst/>
          </a:prstGeom>
          <a:noFill/>
        </p:spPr>
      </p:pic>
      <p:pic>
        <p:nvPicPr>
          <p:cNvPr id="12" name="s4">
            <a:hlinkClick r:id="" action="ppaction://media"/>
          </p:cNvPr>
          <p:cNvPicPr>
            <a:picLocks noRot="1" noChangeAspect="1"/>
          </p:cNvPicPr>
          <p:nvPr>
            <a:wavAudioFile r:embed="rId1" name="s4"/>
          </p:nvPr>
        </p:nvPicPr>
        <p:blipFill>
          <a:blip r:embed="rId5"/>
          <a:stretch>
            <a:fillRect/>
          </a:stretch>
        </p:blipFill>
        <p:spPr>
          <a:xfrm>
            <a:off x="4470400" y="3327400"/>
            <a:ext cx="203200" cy="203200"/>
          </a:xfrm>
          <a:prstGeom prst="rect">
            <a:avLst/>
          </a:prstGeom>
        </p:spPr>
      </p:pic>
      <p:sp>
        <p:nvSpPr>
          <p:cNvPr id="3" name="Content Placeholder 2"/>
          <p:cNvSpPr>
            <a:spLocks noGrp="1"/>
          </p:cNvSpPr>
          <p:nvPr>
            <p:ph idx="1"/>
          </p:nvPr>
        </p:nvSpPr>
        <p:spPr>
          <a:xfrm>
            <a:off x="4800600" y="1371601"/>
            <a:ext cx="3962400" cy="1295400"/>
          </a:xfrm>
        </p:spPr>
        <p:txBody>
          <a:bodyPr>
            <a:noAutofit/>
          </a:bodyPr>
          <a:lstStyle/>
          <a:p>
            <a:pPr algn="just">
              <a:buNone/>
            </a:pPr>
            <a:r>
              <a:rPr lang="en-IN" sz="2400" b="1" dirty="0" smtClean="0"/>
              <a:t>		For transport through water routes boats used from ancient time</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98" fill="hold"/>
                                        <p:tgtEl>
                                          <p:spTgt spid="12"/>
                                        </p:tgtEl>
                                      </p:cBhvr>
                                    </p:cmd>
                                  </p:childTnLst>
                                </p:cTn>
                              </p:par>
                              <p:par>
                                <p:cTn id="7" presetID="2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3000"/>
                                        <p:tgtEl>
                                          <p:spTgt spid="6"/>
                                        </p:tgtEl>
                                      </p:cBhvr>
                                    </p:animEffect>
                                  </p:childTnLst>
                                </p:cTn>
                              </p:par>
                              <p:par>
                                <p:cTn id="10" presetID="22" presetClass="entr" presetSubtype="8" fill="hold" grpId="0" nodeType="withEffect">
                                  <p:stCondLst>
                                    <p:cond delay="3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0"/>
                                        <p:tgtEl>
                                          <p:spTgt spid="8"/>
                                        </p:tgtEl>
                                      </p:cBhvr>
                                    </p:animEffect>
                                  </p:childTnLst>
                                </p:cTn>
                              </p:par>
                              <p:par>
                                <p:cTn id="13" presetID="55" presetClass="entr" presetSubtype="0" fill="hold" nodeType="withEffect">
                                  <p:stCondLst>
                                    <p:cond delay="5000"/>
                                  </p:stCondLst>
                                  <p:childTnLst>
                                    <p:set>
                                      <p:cBhvr>
                                        <p:cTn id="14" dur="1" fill="hold">
                                          <p:stCondLst>
                                            <p:cond delay="0"/>
                                          </p:stCondLst>
                                        </p:cTn>
                                        <p:tgtEl>
                                          <p:spTgt spid="19458"/>
                                        </p:tgtEl>
                                        <p:attrNameLst>
                                          <p:attrName>style.visibility</p:attrName>
                                        </p:attrNameLst>
                                      </p:cBhvr>
                                      <p:to>
                                        <p:strVal val="visible"/>
                                      </p:to>
                                    </p:set>
                                    <p:anim calcmode="lin" valueType="num">
                                      <p:cBhvr>
                                        <p:cTn id="15" dur="1000" fill="hold"/>
                                        <p:tgtEl>
                                          <p:spTgt spid="19458"/>
                                        </p:tgtEl>
                                        <p:attrNameLst>
                                          <p:attrName>ppt_w</p:attrName>
                                        </p:attrNameLst>
                                      </p:cBhvr>
                                      <p:tavLst>
                                        <p:tav tm="0">
                                          <p:val>
                                            <p:strVal val="#ppt_w*0.70"/>
                                          </p:val>
                                        </p:tav>
                                        <p:tav tm="100000">
                                          <p:val>
                                            <p:strVal val="#ppt_w"/>
                                          </p:val>
                                        </p:tav>
                                      </p:tavLst>
                                    </p:anim>
                                    <p:anim calcmode="lin" valueType="num">
                                      <p:cBhvr>
                                        <p:cTn id="16" dur="1000" fill="hold"/>
                                        <p:tgtEl>
                                          <p:spTgt spid="19458"/>
                                        </p:tgtEl>
                                        <p:attrNameLst>
                                          <p:attrName>ppt_h</p:attrName>
                                        </p:attrNameLst>
                                      </p:cBhvr>
                                      <p:tavLst>
                                        <p:tav tm="0">
                                          <p:val>
                                            <p:strVal val="#ppt_h"/>
                                          </p:val>
                                        </p:tav>
                                        <p:tav tm="100000">
                                          <p:val>
                                            <p:strVal val="#ppt_h"/>
                                          </p:val>
                                        </p:tav>
                                      </p:tavLst>
                                    </p:anim>
                                    <p:animEffect transition="in" filter="fade">
                                      <p:cBhvr>
                                        <p:cTn id="17" dur="1000"/>
                                        <p:tgtEl>
                                          <p:spTgt spid="19458"/>
                                        </p:tgtEl>
                                      </p:cBhvr>
                                    </p:animEffect>
                                  </p:childTnLst>
                                </p:cTn>
                              </p:par>
                              <p:par>
                                <p:cTn id="18" presetID="22" presetClass="entr" presetSubtype="1" fill="hold" grpId="0" nodeType="withEffect">
                                  <p:stCondLst>
                                    <p:cond delay="650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up)">
                                      <p:cBhvr>
                                        <p:cTn id="20" dur="5000"/>
                                        <p:tgtEl>
                                          <p:spTgt spid="3">
                                            <p:txEl>
                                              <p:pRg st="0" end="0"/>
                                            </p:txEl>
                                          </p:spTgt>
                                        </p:tgtEl>
                                      </p:cBhvr>
                                    </p:animEffect>
                                  </p:childTnLst>
                                </p:cTn>
                              </p:par>
                              <p:par>
                                <p:cTn id="21" presetID="9" presetClass="entr" presetSubtype="0" fill="hold" nodeType="withEffect">
                                  <p:stCondLst>
                                    <p:cond delay="6500"/>
                                  </p:stCondLst>
                                  <p:childTnLst>
                                    <p:set>
                                      <p:cBhvr>
                                        <p:cTn id="22" dur="1" fill="hold">
                                          <p:stCondLst>
                                            <p:cond delay="0"/>
                                          </p:stCondLst>
                                        </p:cTn>
                                        <p:tgtEl>
                                          <p:spTgt spid="11266"/>
                                        </p:tgtEl>
                                        <p:attrNameLst>
                                          <p:attrName>style.visibility</p:attrName>
                                        </p:attrNameLst>
                                      </p:cBhvr>
                                      <p:to>
                                        <p:strVal val="visible"/>
                                      </p:to>
                                    </p:set>
                                    <p:animEffect transition="in" filter="dissolve">
                                      <p:cBhvr>
                                        <p:cTn id="23" dur="1000"/>
                                        <p:tgtEl>
                                          <p:spTgt spid="11266"/>
                                        </p:tgtEl>
                                      </p:cBhvr>
                                    </p:animEffect>
                                  </p:childTnLst>
                                </p:cTn>
                              </p:par>
                              <p:par>
                                <p:cTn id="24" presetID="22" presetClass="entr" presetSubtype="1" fill="hold" grpId="0" nodeType="withEffect">
                                  <p:stCondLst>
                                    <p:cond delay="1200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20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6" grpId="0"/>
      <p:bldP spid="9" grpId="0"/>
      <p:bldP spid="8"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152400"/>
            <a:ext cx="8229600" cy="1015663"/>
          </a:xfrm>
          <a:prstGeom prst="rect">
            <a:avLst/>
          </a:prstGeom>
          <a:noFill/>
        </p:spPr>
        <p:txBody>
          <a:bodyPr wrap="square" rtlCol="0">
            <a:spAutoFit/>
          </a:bodyPr>
          <a:lstStyle/>
          <a:p>
            <a:r>
              <a:rPr lang="en-IN" sz="6000" b="1" dirty="0" smtClean="0"/>
              <a:t>Invention of the wheel </a:t>
            </a:r>
            <a:endParaRPr lang="en-US" sz="6000" b="1" dirty="0"/>
          </a:p>
        </p:txBody>
      </p:sp>
      <p:sp>
        <p:nvSpPr>
          <p:cNvPr id="6" name="TextBox 5"/>
          <p:cNvSpPr txBox="1"/>
          <p:nvPr/>
        </p:nvSpPr>
        <p:spPr>
          <a:xfrm>
            <a:off x="381000" y="1219200"/>
            <a:ext cx="8458200" cy="1569660"/>
          </a:xfrm>
          <a:prstGeom prst="rect">
            <a:avLst/>
          </a:prstGeom>
          <a:noFill/>
        </p:spPr>
        <p:txBody>
          <a:bodyPr wrap="square" rtlCol="0">
            <a:spAutoFit/>
          </a:bodyPr>
          <a:lstStyle/>
          <a:p>
            <a:pPr algn="just"/>
            <a:r>
              <a:rPr lang="en-IN" sz="2400" b="1" dirty="0" smtClean="0"/>
              <a:t>	Wheel made a great change in modes of transport. The design of the wheel was improved over thousands of years. In 19’th century people still depended on animals, boats  and ships to transport.</a:t>
            </a:r>
            <a:endParaRPr lang="en-US" sz="2400" b="1" dirty="0"/>
          </a:p>
        </p:txBody>
      </p:sp>
      <p:sp>
        <p:nvSpPr>
          <p:cNvPr id="7" name="TextBox 6"/>
          <p:cNvSpPr txBox="1"/>
          <p:nvPr/>
        </p:nvSpPr>
        <p:spPr>
          <a:xfrm>
            <a:off x="2819400" y="2971800"/>
            <a:ext cx="4114800" cy="954107"/>
          </a:xfrm>
          <a:prstGeom prst="rect">
            <a:avLst/>
          </a:prstGeom>
          <a:noFill/>
        </p:spPr>
        <p:txBody>
          <a:bodyPr wrap="square" rtlCol="0">
            <a:spAutoFit/>
          </a:bodyPr>
          <a:lstStyle/>
          <a:p>
            <a:r>
              <a:rPr lang="en-IN" sz="2800" b="1" dirty="0" smtClean="0"/>
              <a:t>The new innovations are </a:t>
            </a:r>
          </a:p>
          <a:p>
            <a:r>
              <a:rPr lang="en-IN" sz="2800" b="1" dirty="0" smtClean="0"/>
              <a:t>1- Rail roads and rail</a:t>
            </a:r>
            <a:endParaRPr lang="en-US" sz="2800" b="1" dirty="0"/>
          </a:p>
        </p:txBody>
      </p:sp>
      <p:pic>
        <p:nvPicPr>
          <p:cNvPr id="10242" name="Picture 2" descr="Image result for animated bicycle gif"/>
          <p:cNvPicPr>
            <a:picLocks noChangeAspect="1" noChangeArrowheads="1" noCrop="1"/>
          </p:cNvPicPr>
          <p:nvPr/>
        </p:nvPicPr>
        <p:blipFill>
          <a:blip r:embed="rId3" cstate="print"/>
          <a:srcRect/>
          <a:stretch>
            <a:fillRect/>
          </a:stretch>
        </p:blipFill>
        <p:spPr bwMode="auto">
          <a:xfrm>
            <a:off x="304800" y="4495800"/>
            <a:ext cx="3581400" cy="1933576"/>
          </a:xfrm>
          <a:prstGeom prst="rect">
            <a:avLst/>
          </a:prstGeom>
          <a:noFill/>
        </p:spPr>
      </p:pic>
      <p:sp>
        <p:nvSpPr>
          <p:cNvPr id="10244" name="AutoShape 4" descr="Image result for animated bus  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6" name="AutoShape 6" descr="Image result for animated bus  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8" name="AutoShape 8" descr="Image result for animated bus  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50" name="AutoShape 10" descr="Image result for animated bus  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52" name="Picture 12" descr="Related image"/>
          <p:cNvPicPr>
            <a:picLocks noChangeAspect="1" noChangeArrowheads="1" noCrop="1"/>
          </p:cNvPicPr>
          <p:nvPr/>
        </p:nvPicPr>
        <p:blipFill>
          <a:blip r:embed="rId4" cstate="print"/>
          <a:srcRect/>
          <a:stretch>
            <a:fillRect/>
          </a:stretch>
        </p:blipFill>
        <p:spPr bwMode="auto">
          <a:xfrm>
            <a:off x="4267200" y="4343400"/>
            <a:ext cx="4648200" cy="2247901"/>
          </a:xfrm>
          <a:prstGeom prst="rect">
            <a:avLst/>
          </a:prstGeom>
          <a:noFill/>
        </p:spPr>
      </p:pic>
      <p:pic>
        <p:nvPicPr>
          <p:cNvPr id="12" name="s5">
            <a:hlinkClick r:id="" action="ppaction://media"/>
          </p:cNvPr>
          <p:cNvPicPr>
            <a:picLocks noRot="1" noChangeAspect="1"/>
          </p:cNvPicPr>
          <p:nvPr>
            <a:wavAudioFile r:embed="rId1" name="s5"/>
          </p:nvPr>
        </p:nvPicPr>
        <p:blipFill>
          <a:blip r:embed="rId5"/>
          <a:stretch>
            <a:fillRect/>
          </a:stretch>
        </p:blipFill>
        <p:spPr>
          <a:xfrm>
            <a:off x="4267200" y="45720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88" fill="hold"/>
                                        <p:tgtEl>
                                          <p:spTgt spid="12"/>
                                        </p:tgtEl>
                                      </p:cBhvr>
                                    </p:cmd>
                                  </p:childTnLst>
                                </p:cTn>
                              </p:par>
                              <p:par>
                                <p:cTn id="7" presetID="2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1" fill="hold" grpId="0" nodeType="withEffect">
                                  <p:stCondLst>
                                    <p:cond delay="15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6000"/>
                                        <p:tgtEl>
                                          <p:spTgt spid="6"/>
                                        </p:tgtEl>
                                      </p:cBhvr>
                                    </p:animEffect>
                                  </p:childTnLst>
                                </p:cTn>
                              </p:par>
                              <p:par>
                                <p:cTn id="13" presetID="9" presetClass="entr" presetSubtype="0" fill="hold" grpId="0" nodeType="withEffect">
                                  <p:stCondLst>
                                    <p:cond delay="2600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2" descr="C:\Users\Admin\Desktop\11.PNG"/>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
        <p:nvSpPr>
          <p:cNvPr id="7" name="Content Placeholder 5"/>
          <p:cNvSpPr>
            <a:spLocks noGrp="1"/>
          </p:cNvSpPr>
          <p:nvPr>
            <p:ph type="title"/>
          </p:nvPr>
        </p:nvSpPr>
        <p:spPr>
          <a:xfrm>
            <a:off x="6096000" y="2819400"/>
            <a:ext cx="2895600" cy="1600200"/>
          </a:xfrm>
          <a:prstGeom prst="wedgeEllipseCallout">
            <a:avLst>
              <a:gd name="adj1" fmla="val -96428"/>
              <a:gd name="adj2" fmla="val 29278"/>
            </a:avLst>
          </a:prstGeom>
          <a:solidFill>
            <a:schemeClr val="lt1">
              <a:alpha val="81000"/>
            </a:schemeClr>
          </a:solidFill>
        </p:spPr>
        <p:style>
          <a:lnRef idx="2">
            <a:schemeClr val="accent6"/>
          </a:lnRef>
          <a:fillRef idx="1">
            <a:schemeClr val="lt1"/>
          </a:fillRef>
          <a:effectRef idx="0">
            <a:schemeClr val="accent6"/>
          </a:effectRef>
          <a:fontRef idx="minor">
            <a:schemeClr val="dk1"/>
          </a:fontRef>
        </p:style>
        <p:txBody>
          <a:bodyPr rtlCol="0" anchor="ctr">
            <a:noAutofit/>
          </a:bodyPr>
          <a:lstStyle/>
          <a:p>
            <a:pPr algn="ctr">
              <a:buNone/>
            </a:pPr>
            <a:r>
              <a:rPr lang="en-IN" sz="2000" b="1" dirty="0" smtClean="0"/>
              <a:t>Ma’am how did the people know how far they have travelled ?</a:t>
            </a:r>
            <a:endParaRPr lang="en-US" sz="2000" b="1" dirty="0"/>
          </a:p>
        </p:txBody>
      </p:sp>
      <p:sp>
        <p:nvSpPr>
          <p:cNvPr id="8" name="Content Placeholder 5"/>
          <p:cNvSpPr txBox="1">
            <a:spLocks/>
          </p:cNvSpPr>
          <p:nvPr/>
        </p:nvSpPr>
        <p:spPr>
          <a:xfrm>
            <a:off x="381000" y="228600"/>
            <a:ext cx="8001000" cy="1600200"/>
          </a:xfrm>
          <a:prstGeom prst="wedgeEllipseCallout">
            <a:avLst>
              <a:gd name="adj1" fmla="val 11226"/>
              <a:gd name="adj2" fmla="val 64868"/>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2000" b="1" i="0" u="none" strike="noStrike" kern="1200" cap="none" spc="0" normalizeH="0" baseline="0" noProof="0" dirty="0" smtClean="0">
                <a:ln>
                  <a:noFill/>
                </a:ln>
                <a:solidFill>
                  <a:schemeClr val="dk1"/>
                </a:solidFill>
                <a:effectLst/>
                <a:uLnTx/>
                <a:uFillTx/>
                <a:latin typeface="+mn-lt"/>
                <a:ea typeface="+mn-ea"/>
                <a:cs typeface="+mn-cs"/>
              </a:rPr>
              <a:t>This is very important</a:t>
            </a:r>
            <a:r>
              <a:rPr kumimoji="0" lang="en-IN" sz="2000" b="1" i="0" u="none" strike="noStrike" kern="1200" cap="none" spc="0" normalizeH="0" noProof="0" dirty="0" smtClean="0">
                <a:ln>
                  <a:noFill/>
                </a:ln>
                <a:solidFill>
                  <a:schemeClr val="dk1"/>
                </a:solidFill>
                <a:effectLst/>
                <a:uLnTx/>
                <a:uFillTx/>
                <a:latin typeface="+mn-lt"/>
                <a:ea typeface="+mn-ea"/>
                <a:cs typeface="+mn-cs"/>
              </a:rPr>
              <a:t> to know how far a place is. So that we can have an idea how to reach that place.</a:t>
            </a:r>
          </a:p>
          <a:p>
            <a:pPr algn="ctr">
              <a:spcBef>
                <a:spcPct val="0"/>
              </a:spcBef>
              <a:defRPr/>
            </a:pPr>
            <a:r>
              <a:rPr lang="en-IN" sz="2000" b="1" dirty="0" smtClean="0"/>
              <a:t>	Students lets do one activity I ask you to measure your benches.</a:t>
            </a:r>
            <a:endParaRPr lang="en-US" sz="2000" b="1"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dk1"/>
              </a:solidFill>
              <a:effectLst/>
              <a:uLnTx/>
              <a:uFillTx/>
              <a:latin typeface="+mn-lt"/>
              <a:ea typeface="+mn-ea"/>
              <a:cs typeface="+mn-cs"/>
            </a:endParaRPr>
          </a:p>
        </p:txBody>
      </p:sp>
      <p:sp>
        <p:nvSpPr>
          <p:cNvPr id="11" name="Content Placeholder 5"/>
          <p:cNvSpPr txBox="1">
            <a:spLocks/>
          </p:cNvSpPr>
          <p:nvPr/>
        </p:nvSpPr>
        <p:spPr>
          <a:xfrm>
            <a:off x="228600" y="1981200"/>
            <a:ext cx="2286000" cy="1143000"/>
          </a:xfrm>
          <a:prstGeom prst="wedgeEllipseCallout">
            <a:avLst>
              <a:gd name="adj1" fmla="val 25733"/>
              <a:gd name="adj2" fmla="val 92346"/>
            </a:avLst>
          </a:prstGeom>
          <a:solidFill>
            <a:schemeClr val="lt1">
              <a:alpha val="78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2000" b="1" i="0" u="none" strike="noStrike" kern="1200" cap="none" spc="0" normalizeH="0" baseline="0" noProof="0" dirty="0" smtClean="0">
                <a:ln>
                  <a:noFill/>
                </a:ln>
                <a:solidFill>
                  <a:schemeClr val="dk1"/>
                </a:solidFill>
                <a:effectLst/>
                <a:uLnTx/>
                <a:uFillTx/>
                <a:latin typeface="+mn-lt"/>
                <a:ea typeface="+mn-ea"/>
                <a:cs typeface="+mn-cs"/>
              </a:rPr>
              <a:t>How will we do it </a:t>
            </a:r>
            <a:r>
              <a:rPr kumimoji="0" lang="en-IN" sz="2000" b="1" i="0" u="none" strike="noStrike" kern="1200" cap="none" spc="0" normalizeH="0" baseline="0" noProof="0" dirty="0" err="1" smtClean="0">
                <a:ln>
                  <a:noFill/>
                </a:ln>
                <a:solidFill>
                  <a:schemeClr val="dk1"/>
                </a:solidFill>
                <a:effectLst/>
                <a:uLnTx/>
                <a:uFillTx/>
                <a:latin typeface="+mn-lt"/>
                <a:ea typeface="+mn-ea"/>
                <a:cs typeface="+mn-cs"/>
              </a:rPr>
              <a:t>mam</a:t>
            </a:r>
            <a:r>
              <a:rPr kumimoji="0" lang="en-IN" sz="2000" b="1" i="0" u="none" strike="noStrike" kern="1200" cap="none" spc="0" normalizeH="0" baseline="0" noProof="0" dirty="0" smtClean="0">
                <a:ln>
                  <a:noFill/>
                </a:ln>
                <a:solidFill>
                  <a:schemeClr val="dk1"/>
                </a:solidFill>
                <a:effectLst/>
                <a:uLnTx/>
                <a:uFillTx/>
                <a:latin typeface="+mn-lt"/>
                <a:ea typeface="+mn-ea"/>
                <a:cs typeface="+mn-cs"/>
              </a:rPr>
              <a:t>?</a:t>
            </a:r>
            <a:endParaRPr kumimoji="0" lang="en-US" sz="2000" b="1" i="0" u="none" strike="noStrike" kern="1200" cap="none" spc="0" normalizeH="0" baseline="0" noProof="0" dirty="0">
              <a:ln>
                <a:noFill/>
              </a:ln>
              <a:solidFill>
                <a:schemeClr val="dk1"/>
              </a:solidFill>
              <a:effectLst/>
              <a:uLnTx/>
              <a:uFillTx/>
              <a:latin typeface="+mn-lt"/>
              <a:ea typeface="+mn-ea"/>
              <a:cs typeface="+mn-cs"/>
            </a:endParaRPr>
          </a:p>
        </p:txBody>
      </p:sp>
      <p:pic>
        <p:nvPicPr>
          <p:cNvPr id="12" name="s6 a">
            <a:hlinkClick r:id="" action="ppaction://media"/>
          </p:cNvPr>
          <p:cNvPicPr>
            <a:picLocks noRot="1" noChangeAspect="1"/>
          </p:cNvPicPr>
          <p:nvPr>
            <a:wavAudioFile r:embed="rId1" name="s6 a"/>
          </p:nvPr>
        </p:nvPicPr>
        <p:blipFill>
          <a:blip r:embed="rId6"/>
          <a:stretch>
            <a:fillRect/>
          </a:stretch>
        </p:blipFill>
        <p:spPr>
          <a:xfrm>
            <a:off x="8686800" y="6324600"/>
            <a:ext cx="203200" cy="203200"/>
          </a:xfrm>
          <a:prstGeom prst="rect">
            <a:avLst/>
          </a:prstGeom>
        </p:spPr>
      </p:pic>
      <p:pic>
        <p:nvPicPr>
          <p:cNvPr id="13" name="s6 d">
            <a:hlinkClick r:id="" action="ppaction://media"/>
          </p:cNvPr>
          <p:cNvPicPr>
            <a:picLocks noRot="1" noChangeAspect="1"/>
          </p:cNvPicPr>
          <p:nvPr>
            <a:wavAudioFile r:embed="rId2" name="s6 d"/>
          </p:nvPr>
        </p:nvPicPr>
        <p:blipFill>
          <a:blip r:embed="rId7"/>
          <a:stretch>
            <a:fillRect/>
          </a:stretch>
        </p:blipFill>
        <p:spPr>
          <a:xfrm>
            <a:off x="8534400" y="5791200"/>
            <a:ext cx="203200" cy="203200"/>
          </a:xfrm>
          <a:prstGeom prst="rect">
            <a:avLst/>
          </a:prstGeom>
        </p:spPr>
      </p:pic>
      <p:pic>
        <p:nvPicPr>
          <p:cNvPr id="14" name="s6 b and c">
            <a:hlinkClick r:id="" action="ppaction://media"/>
          </p:cNvPr>
          <p:cNvPicPr>
            <a:picLocks noRot="1" noChangeAspect="1"/>
          </p:cNvPicPr>
          <p:nvPr>
            <a:wavAudioFile r:embed="rId3" name="s6 b and c"/>
          </p:nvPr>
        </p:nvPicPr>
        <p:blipFill>
          <a:blip r:embed="rId8"/>
          <a:stretch>
            <a:fillRect/>
          </a:stretch>
        </p:blipFill>
        <p:spPr>
          <a:xfrm>
            <a:off x="8458200" y="60960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8" fill="hold"/>
                                        <p:tgtEl>
                                          <p:spTgt spid="12"/>
                                        </p:tgtEl>
                                      </p:cBhvr>
                                    </p:cmd>
                                  </p:childTnLst>
                                </p:cTn>
                              </p:par>
                              <p:par>
                                <p:cTn id="7" presetID="9"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dissolve">
                                      <p:cBhvr>
                                        <p:cTn id="9" dur="2000"/>
                                        <p:tgtEl>
                                          <p:spTgt spid="7"/>
                                        </p:tgtEl>
                                      </p:cBhvr>
                                    </p:animEffect>
                                  </p:childTnLst>
                                </p:cTn>
                              </p:par>
                            </p:childTnLst>
                          </p:cTn>
                        </p:par>
                        <p:par>
                          <p:cTn id="10" fill="hold">
                            <p:stCondLst>
                              <p:cond delay="7611"/>
                            </p:stCondLst>
                            <p:childTnLst>
                              <p:par>
                                <p:cTn id="11" presetID="1" presetClass="mediacall" presetSubtype="0" fill="hold" nodeType="afterEffect">
                                  <p:stCondLst>
                                    <p:cond delay="0"/>
                                  </p:stCondLst>
                                  <p:childTnLst>
                                    <p:cmd type="call" cmd="playFrom(0.0)">
                                      <p:cBhvr>
                                        <p:cTn id="12" dur="21568" fill="hold"/>
                                        <p:tgtEl>
                                          <p:spTgt spid="14"/>
                                        </p:tgtEl>
                                      </p:cBhvr>
                                    </p:cmd>
                                  </p:childTnLst>
                                </p:cTn>
                              </p:par>
                              <p:par>
                                <p:cTn id="13" presetID="2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0"/>
                                        <p:tgtEl>
                                          <p:spTgt spid="8"/>
                                        </p:tgtEl>
                                      </p:cBhvr>
                                    </p:animEffect>
                                  </p:childTnLst>
                                </p:cTn>
                              </p:par>
                            </p:childTnLst>
                          </p:cTn>
                        </p:par>
                        <p:par>
                          <p:cTn id="16" fill="hold">
                            <p:stCondLst>
                              <p:cond delay="29182"/>
                            </p:stCondLst>
                            <p:childTnLst>
                              <p:par>
                                <p:cTn id="17" presetID="1" presetClass="mediacall" presetSubtype="0" fill="hold" nodeType="afterEffect">
                                  <p:stCondLst>
                                    <p:cond delay="0"/>
                                  </p:stCondLst>
                                  <p:childTnLst>
                                    <p:cmd type="call" cmd="playFrom(0.0)">
                                      <p:cBhvr>
                                        <p:cTn id="18" dur="4328" fill="hold"/>
                                        <p:tgtEl>
                                          <p:spTgt spid="13"/>
                                        </p:tgtEl>
                                      </p:cBhvr>
                                    </p:cmd>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7" grpId="0" animBg="1"/>
      <p:bldP spid="8"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s7 g">
            <a:hlinkClick r:id="" action="ppaction://media"/>
          </p:cNvPr>
          <p:cNvPicPr>
            <a:picLocks noRot="1" noChangeAspect="1"/>
          </p:cNvPicPr>
          <p:nvPr>
            <a:wavAudioFile r:embed="rId1" name="s7 g"/>
          </p:nvPr>
        </p:nvPicPr>
        <p:blipFill>
          <a:blip r:embed="rId8"/>
          <a:stretch>
            <a:fillRect/>
          </a:stretch>
        </p:blipFill>
        <p:spPr>
          <a:xfrm>
            <a:off x="4495800" y="3962400"/>
            <a:ext cx="203200" cy="203200"/>
          </a:xfrm>
          <a:prstGeom prst="rect">
            <a:avLst/>
          </a:prstGeom>
        </p:spPr>
      </p:pic>
      <p:pic>
        <p:nvPicPr>
          <p:cNvPr id="28" name="s7 b">
            <a:hlinkClick r:id="" action="ppaction://media"/>
          </p:cNvPr>
          <p:cNvPicPr>
            <a:picLocks noRot="1" noChangeAspect="1"/>
          </p:cNvPicPr>
          <p:nvPr>
            <a:wavAudioFile r:embed="rId2" name="s7 b"/>
          </p:nvPr>
        </p:nvPicPr>
        <p:blipFill>
          <a:blip r:embed="rId8"/>
          <a:stretch>
            <a:fillRect/>
          </a:stretch>
        </p:blipFill>
        <p:spPr>
          <a:xfrm>
            <a:off x="3657600" y="3581400"/>
            <a:ext cx="203200" cy="203200"/>
          </a:xfrm>
          <a:prstGeom prst="rect">
            <a:avLst/>
          </a:prstGeom>
        </p:spPr>
      </p:pic>
      <p:pic>
        <p:nvPicPr>
          <p:cNvPr id="29" name="s7 d">
            <a:hlinkClick r:id="" action="ppaction://media"/>
          </p:cNvPr>
          <p:cNvPicPr>
            <a:picLocks noRot="1" noChangeAspect="1"/>
          </p:cNvPicPr>
          <p:nvPr>
            <a:wavAudioFile r:embed="rId3" name="s7 d"/>
          </p:nvPr>
        </p:nvPicPr>
        <p:blipFill>
          <a:blip r:embed="rId8"/>
          <a:stretch>
            <a:fillRect/>
          </a:stretch>
        </p:blipFill>
        <p:spPr>
          <a:xfrm>
            <a:off x="5181600" y="3505200"/>
            <a:ext cx="203200" cy="203200"/>
          </a:xfrm>
          <a:prstGeom prst="rect">
            <a:avLst/>
          </a:prstGeom>
        </p:spPr>
      </p:pic>
      <p:pic>
        <p:nvPicPr>
          <p:cNvPr id="25" name="s7 a">
            <a:hlinkClick r:id="" action="ppaction://media"/>
          </p:cNvPr>
          <p:cNvPicPr>
            <a:picLocks noRot="1" noChangeAspect="1"/>
          </p:cNvPicPr>
          <p:nvPr>
            <a:wavAudioFile r:embed="rId4" name="s7 a"/>
          </p:nvPr>
        </p:nvPicPr>
        <p:blipFill>
          <a:blip r:embed="rId9"/>
          <a:stretch>
            <a:fillRect/>
          </a:stretch>
        </p:blipFill>
        <p:spPr>
          <a:xfrm>
            <a:off x="4572000" y="3429000"/>
            <a:ext cx="203200" cy="203200"/>
          </a:xfrm>
          <a:prstGeom prst="rect">
            <a:avLst/>
          </a:prstGeom>
        </p:spPr>
      </p:pic>
      <p:pic>
        <p:nvPicPr>
          <p:cNvPr id="26" name="s7 c">
            <a:hlinkClick r:id="" action="ppaction://media"/>
          </p:cNvPr>
          <p:cNvPicPr>
            <a:picLocks noRot="1" noChangeAspect="1"/>
          </p:cNvPicPr>
          <p:nvPr>
            <a:wavAudioFile r:embed="rId5" name="s7 c"/>
          </p:nvPr>
        </p:nvPicPr>
        <p:blipFill>
          <a:blip r:embed="rId10"/>
          <a:stretch>
            <a:fillRect/>
          </a:stretch>
        </p:blipFill>
        <p:spPr>
          <a:xfrm>
            <a:off x="5105400" y="2971800"/>
            <a:ext cx="203200" cy="203200"/>
          </a:xfrm>
          <a:prstGeom prst="rect">
            <a:avLst/>
          </a:prstGeom>
        </p:spPr>
      </p:pic>
      <p:pic>
        <p:nvPicPr>
          <p:cNvPr id="27" name="s7 f">
            <a:hlinkClick r:id="" action="ppaction://media"/>
          </p:cNvPr>
          <p:cNvPicPr>
            <a:picLocks noRot="1" noChangeAspect="1"/>
          </p:cNvPicPr>
          <p:nvPr>
            <a:wavAudioFile r:embed="rId6" name="s7 f"/>
          </p:nvPr>
        </p:nvPicPr>
        <p:blipFill>
          <a:blip r:embed="rId11"/>
          <a:stretch>
            <a:fillRect/>
          </a:stretch>
        </p:blipFill>
        <p:spPr>
          <a:xfrm>
            <a:off x="4191000" y="2819400"/>
            <a:ext cx="203200" cy="203200"/>
          </a:xfrm>
          <a:prstGeom prst="rect">
            <a:avLst/>
          </a:prstGeom>
        </p:spPr>
      </p:pic>
      <p:pic>
        <p:nvPicPr>
          <p:cNvPr id="15" name="Picture 2" descr="C:\Users\Admin\Desktop\11.PNG"/>
          <p:cNvPicPr>
            <a:picLocks noChangeAspect="1" noChangeArrowheads="1"/>
          </p:cNvPicPr>
          <p:nvPr/>
        </p:nvPicPr>
        <p:blipFill>
          <a:blip r:embed="rId12" cstate="print"/>
          <a:srcRect/>
          <a:stretch>
            <a:fillRect/>
          </a:stretch>
        </p:blipFill>
        <p:spPr bwMode="auto">
          <a:xfrm>
            <a:off x="0" y="0"/>
            <a:ext cx="9144000" cy="4343400"/>
          </a:xfrm>
          <a:prstGeom prst="rect">
            <a:avLst/>
          </a:prstGeom>
          <a:noFill/>
        </p:spPr>
      </p:pic>
      <p:sp>
        <p:nvSpPr>
          <p:cNvPr id="28674" name="AutoShape 2" descr="Image result for picture of ta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6" name="AutoShape 4" descr="Image result for picture of ta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78" name="Picture 6" descr="Image result for picture of table"/>
          <p:cNvPicPr>
            <a:picLocks noChangeAspect="1" noChangeArrowheads="1"/>
          </p:cNvPicPr>
          <p:nvPr/>
        </p:nvPicPr>
        <p:blipFill>
          <a:blip r:embed="rId13" cstate="print"/>
          <a:srcRect/>
          <a:stretch>
            <a:fillRect/>
          </a:stretch>
        </p:blipFill>
        <p:spPr bwMode="auto">
          <a:xfrm>
            <a:off x="457200" y="3581400"/>
            <a:ext cx="4419600" cy="3105150"/>
          </a:xfrm>
          <a:prstGeom prst="rect">
            <a:avLst/>
          </a:prstGeom>
          <a:noFill/>
        </p:spPr>
      </p:pic>
      <p:cxnSp>
        <p:nvCxnSpPr>
          <p:cNvPr id="8" name="Straight Connector 7"/>
          <p:cNvCxnSpPr/>
          <p:nvPr/>
        </p:nvCxnSpPr>
        <p:spPr>
          <a:xfrm>
            <a:off x="2590800" y="3733800"/>
            <a:ext cx="0" cy="990600"/>
          </a:xfrm>
          <a:prstGeom prst="line">
            <a:avLst/>
          </a:prstGeom>
        </p:spPr>
        <p:style>
          <a:lnRef idx="3">
            <a:schemeClr val="accent3"/>
          </a:lnRef>
          <a:fillRef idx="0">
            <a:schemeClr val="accent3"/>
          </a:fillRef>
          <a:effectRef idx="2">
            <a:schemeClr val="accent3"/>
          </a:effectRef>
          <a:fontRef idx="minor">
            <a:schemeClr val="tx1"/>
          </a:fontRef>
        </p:style>
      </p:cxnSp>
      <p:sp>
        <p:nvSpPr>
          <p:cNvPr id="12" name="Rectangle 11"/>
          <p:cNvSpPr/>
          <p:nvPr/>
        </p:nvSpPr>
        <p:spPr>
          <a:xfrm>
            <a:off x="3124200" y="4572000"/>
            <a:ext cx="1600200" cy="1524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28680" name="Picture 8" descr="Image result for image of hand"/>
          <p:cNvPicPr>
            <a:picLocks noChangeAspect="1" noChangeArrowheads="1"/>
          </p:cNvPicPr>
          <p:nvPr/>
        </p:nvPicPr>
        <p:blipFill>
          <a:blip r:embed="rId14" cstate="print"/>
          <a:srcRect l="56805" t="37870" b="45562"/>
          <a:stretch>
            <a:fillRect/>
          </a:stretch>
        </p:blipFill>
        <p:spPr bwMode="auto">
          <a:xfrm>
            <a:off x="2590800" y="4572000"/>
            <a:ext cx="742950" cy="228600"/>
          </a:xfrm>
          <a:prstGeom prst="rect">
            <a:avLst/>
          </a:prstGeom>
          <a:noFill/>
        </p:spPr>
      </p:pic>
      <p:sp>
        <p:nvSpPr>
          <p:cNvPr id="16" name="Content Placeholder 5"/>
          <p:cNvSpPr>
            <a:spLocks noGrp="1"/>
          </p:cNvSpPr>
          <p:nvPr>
            <p:ph type="title"/>
          </p:nvPr>
        </p:nvSpPr>
        <p:spPr>
          <a:xfrm>
            <a:off x="6019800" y="0"/>
            <a:ext cx="3048000" cy="1600200"/>
          </a:xfrm>
          <a:prstGeom prst="wedgeEllipseCallout">
            <a:avLst>
              <a:gd name="adj1" fmla="val -49415"/>
              <a:gd name="adj2" fmla="val 64809"/>
            </a:avLst>
          </a:prstGeom>
          <a:solidFill>
            <a:schemeClr val="lt1">
              <a:alpha val="86000"/>
            </a:schemeClr>
          </a:solidFill>
        </p:spPr>
        <p:style>
          <a:lnRef idx="2">
            <a:schemeClr val="accent6"/>
          </a:lnRef>
          <a:fillRef idx="1">
            <a:schemeClr val="lt1"/>
          </a:fillRef>
          <a:effectRef idx="0">
            <a:schemeClr val="accent6"/>
          </a:effectRef>
          <a:fontRef idx="minor">
            <a:schemeClr val="dk1"/>
          </a:fontRef>
        </p:style>
        <p:txBody>
          <a:bodyPr rtlCol="0" anchor="ctr">
            <a:noAutofit/>
          </a:bodyPr>
          <a:lstStyle/>
          <a:p>
            <a:r>
              <a:rPr lang="en-IN" sz="1800" b="1" dirty="0" smtClean="0"/>
              <a:t>Ma’am. we have gilli and danda can we measure Table from  </a:t>
            </a:r>
            <a:r>
              <a:rPr lang="en-IN" sz="1800" b="1" dirty="0" err="1" smtClean="0"/>
              <a:t>gilli</a:t>
            </a:r>
            <a:r>
              <a:rPr lang="en-IN" sz="1800" b="1" dirty="0" smtClean="0"/>
              <a:t> and </a:t>
            </a:r>
            <a:r>
              <a:rPr lang="en-IN" sz="1800" b="1" dirty="0" err="1" smtClean="0"/>
              <a:t>danda</a:t>
            </a:r>
            <a:r>
              <a:rPr lang="en-IN" sz="1800" b="1" dirty="0" smtClean="0"/>
              <a:t>  </a:t>
            </a:r>
            <a:r>
              <a:rPr lang="en-IN" sz="2000" b="1" dirty="0" smtClean="0"/>
              <a:t>?</a:t>
            </a:r>
            <a:endParaRPr lang="en-US" sz="2000" b="1" dirty="0"/>
          </a:p>
        </p:txBody>
      </p:sp>
      <p:sp>
        <p:nvSpPr>
          <p:cNvPr id="17" name="Content Placeholder 5"/>
          <p:cNvSpPr txBox="1">
            <a:spLocks/>
          </p:cNvSpPr>
          <p:nvPr/>
        </p:nvSpPr>
        <p:spPr>
          <a:xfrm>
            <a:off x="3810000" y="304800"/>
            <a:ext cx="2590800" cy="762000"/>
          </a:xfrm>
          <a:prstGeom prst="wedgeEllipseCallout">
            <a:avLst>
              <a:gd name="adj1" fmla="val 3175"/>
              <a:gd name="adj2" fmla="val 81778"/>
            </a:avLst>
          </a:prstGeom>
          <a:solidFill>
            <a:schemeClr val="lt1">
              <a:alpha val="68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algn="ctr"/>
            <a:r>
              <a:rPr lang="en-IN" sz="2000" b="1" dirty="0" smtClean="0"/>
              <a:t>Yes please try .</a:t>
            </a:r>
            <a:endParaRPr lang="en-US" sz="2000" b="1" dirty="0"/>
          </a:p>
        </p:txBody>
      </p:sp>
      <p:sp>
        <p:nvSpPr>
          <p:cNvPr id="18" name="Content Placeholder 5"/>
          <p:cNvSpPr txBox="1">
            <a:spLocks/>
          </p:cNvSpPr>
          <p:nvPr/>
        </p:nvSpPr>
        <p:spPr>
          <a:xfrm>
            <a:off x="5715000" y="304800"/>
            <a:ext cx="3200400" cy="1600200"/>
          </a:xfrm>
          <a:prstGeom prst="wedgeEllipseCallout">
            <a:avLst>
              <a:gd name="adj1" fmla="val -37207"/>
              <a:gd name="adj2" fmla="val 52856"/>
            </a:avLst>
          </a:prstGeom>
          <a:solidFill>
            <a:schemeClr val="lt1">
              <a:alpha val="85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2000" b="1" i="0" u="none" strike="noStrike" kern="1200" cap="none" spc="0" normalizeH="0" baseline="0" noProof="0" dirty="0" smtClean="0">
                <a:ln>
                  <a:noFill/>
                </a:ln>
                <a:solidFill>
                  <a:schemeClr val="dk1"/>
                </a:solidFill>
                <a:effectLst/>
                <a:uLnTx/>
                <a:uFillTx/>
                <a:latin typeface="+mn-lt"/>
                <a:ea typeface="+mn-ea"/>
                <a:cs typeface="+mn-cs"/>
              </a:rPr>
              <a:t>The desk seems to </a:t>
            </a:r>
            <a:r>
              <a:rPr lang="en-IN" sz="2000" b="1" dirty="0" smtClean="0"/>
              <a:t>have</a:t>
            </a:r>
            <a:r>
              <a:rPr kumimoji="0" lang="en-IN" sz="2000" b="1" i="0" u="none" strike="noStrike" kern="1200" cap="none" spc="0" normalizeH="0" baseline="0" noProof="0" dirty="0" smtClean="0">
                <a:ln>
                  <a:noFill/>
                </a:ln>
                <a:solidFill>
                  <a:schemeClr val="dk1"/>
                </a:solidFill>
                <a:effectLst/>
                <a:uLnTx/>
                <a:uFillTx/>
                <a:latin typeface="+mn-lt"/>
                <a:ea typeface="+mn-ea"/>
                <a:cs typeface="+mn-cs"/>
              </a:rPr>
              <a:t> a length of  2 dandas </a:t>
            </a:r>
            <a:r>
              <a:rPr kumimoji="0" lang="en-IN" sz="2000" b="1" i="0" u="none" strike="noStrike" kern="1200" cap="none" spc="0" normalizeH="0" noProof="0" dirty="0" smtClean="0">
                <a:ln>
                  <a:noFill/>
                </a:ln>
                <a:solidFill>
                  <a:schemeClr val="dk1"/>
                </a:solidFill>
                <a:effectLst/>
                <a:uLnTx/>
                <a:uFillTx/>
                <a:latin typeface="+mn-lt"/>
                <a:ea typeface="+mn-ea"/>
                <a:cs typeface="+mn-cs"/>
              </a:rPr>
              <a:t>and two  gillies.</a:t>
            </a:r>
            <a:endParaRPr kumimoji="0" lang="en-US" sz="2400" b="1" i="0" u="none" strike="noStrike" kern="1200" cap="none" spc="0" normalizeH="0" baseline="0" noProof="0" dirty="0">
              <a:ln>
                <a:noFill/>
              </a:ln>
              <a:solidFill>
                <a:schemeClr val="dk1"/>
              </a:solidFill>
              <a:effectLst/>
              <a:uLnTx/>
              <a:uFillTx/>
              <a:latin typeface="+mn-lt"/>
              <a:ea typeface="+mn-ea"/>
              <a:cs typeface="+mn-cs"/>
            </a:endParaRPr>
          </a:p>
        </p:txBody>
      </p:sp>
      <p:pic>
        <p:nvPicPr>
          <p:cNvPr id="19" name="Picture 6" descr="Image result for picture of table"/>
          <p:cNvPicPr>
            <a:picLocks noChangeAspect="1" noChangeArrowheads="1"/>
          </p:cNvPicPr>
          <p:nvPr/>
        </p:nvPicPr>
        <p:blipFill>
          <a:blip r:embed="rId13" cstate="print"/>
          <a:srcRect/>
          <a:stretch>
            <a:fillRect/>
          </a:stretch>
        </p:blipFill>
        <p:spPr bwMode="auto">
          <a:xfrm>
            <a:off x="5257800" y="3657600"/>
            <a:ext cx="3657600" cy="2980944"/>
          </a:xfrm>
          <a:prstGeom prst="rect">
            <a:avLst/>
          </a:prstGeom>
          <a:noFill/>
        </p:spPr>
      </p:pic>
      <p:pic>
        <p:nvPicPr>
          <p:cNvPr id="20" name="Picture 8" descr="Image result for image of hand"/>
          <p:cNvPicPr>
            <a:picLocks noChangeAspect="1" noChangeArrowheads="1"/>
          </p:cNvPicPr>
          <p:nvPr/>
        </p:nvPicPr>
        <p:blipFill>
          <a:blip r:embed="rId14" cstate="print"/>
          <a:srcRect l="56805" t="37870" b="45562"/>
          <a:stretch>
            <a:fillRect/>
          </a:stretch>
        </p:blipFill>
        <p:spPr bwMode="auto">
          <a:xfrm>
            <a:off x="6934200" y="4572000"/>
            <a:ext cx="742950" cy="228600"/>
          </a:xfrm>
          <a:prstGeom prst="rect">
            <a:avLst/>
          </a:prstGeom>
          <a:noFill/>
        </p:spPr>
      </p:pic>
      <p:sp>
        <p:nvSpPr>
          <p:cNvPr id="21" name="Rectangle 20"/>
          <p:cNvSpPr/>
          <p:nvPr/>
        </p:nvSpPr>
        <p:spPr>
          <a:xfrm>
            <a:off x="7772400" y="4648200"/>
            <a:ext cx="990600" cy="762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2" name="Content Placeholder 5"/>
          <p:cNvSpPr txBox="1">
            <a:spLocks/>
          </p:cNvSpPr>
          <p:nvPr/>
        </p:nvSpPr>
        <p:spPr>
          <a:xfrm>
            <a:off x="1143000" y="5181600"/>
            <a:ext cx="2743200" cy="1295400"/>
          </a:xfrm>
          <a:prstGeom prst="wedgeEllipseCallout">
            <a:avLst>
              <a:gd name="adj1" fmla="val 17593"/>
              <a:gd name="adj2" fmla="val -71469"/>
            </a:avLst>
          </a:prstGeom>
          <a:solidFill>
            <a:schemeClr val="lt1">
              <a:alpha val="8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2000" b="1" noProof="0" dirty="0" smtClean="0"/>
              <a:t>After few days the marked line gets wiped out .</a:t>
            </a:r>
            <a:endParaRPr kumimoji="0" lang="en-US" sz="2000" b="1" i="0" u="none" strike="noStrike" kern="1200" cap="none" spc="0" normalizeH="0" baseline="0" noProof="0" dirty="0">
              <a:ln>
                <a:noFill/>
              </a:ln>
              <a:solidFill>
                <a:schemeClr val="dk1"/>
              </a:solidFill>
              <a:effectLst/>
              <a:uLnTx/>
              <a:uFillTx/>
              <a:latin typeface="+mn-lt"/>
              <a:ea typeface="+mn-ea"/>
              <a:cs typeface="+mn-cs"/>
            </a:endParaRPr>
          </a:p>
        </p:txBody>
      </p:sp>
      <p:sp>
        <p:nvSpPr>
          <p:cNvPr id="23" name="Content Placeholder 5"/>
          <p:cNvSpPr txBox="1">
            <a:spLocks/>
          </p:cNvSpPr>
          <p:nvPr/>
        </p:nvSpPr>
        <p:spPr>
          <a:xfrm>
            <a:off x="914400" y="0"/>
            <a:ext cx="2819400" cy="1600200"/>
          </a:xfrm>
          <a:prstGeom prst="wedgeEllipseCallout">
            <a:avLst>
              <a:gd name="adj1" fmla="val 63752"/>
              <a:gd name="adj2" fmla="val 89989"/>
            </a:avLst>
          </a:prstGeom>
          <a:solidFill>
            <a:schemeClr val="lt1">
              <a:alpha val="74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2000" b="1" noProof="0" dirty="0" smtClean="0"/>
              <a:t>Oh ho!!</a:t>
            </a:r>
          </a:p>
          <a:p>
            <a:pPr marL="0" marR="0" lvl="0" indent="0" algn="ctr" defTabSz="914400" rtl="0" eaLnBrk="1" fontAlgn="auto" latinLnBrk="0" hangingPunct="1">
              <a:lnSpc>
                <a:spcPct val="100000"/>
              </a:lnSpc>
              <a:spcBef>
                <a:spcPct val="0"/>
              </a:spcBef>
              <a:spcAft>
                <a:spcPts val="0"/>
              </a:spcAft>
              <a:buClrTx/>
              <a:buSzTx/>
              <a:buFontTx/>
              <a:buNone/>
              <a:tabLst/>
              <a:defRPr/>
            </a:pPr>
            <a:r>
              <a:rPr lang="en-IN" sz="2000" b="1" dirty="0" smtClean="0"/>
              <a:t>N</a:t>
            </a:r>
            <a:r>
              <a:rPr lang="en-IN" sz="2000" b="1" noProof="0" dirty="0" err="1" smtClean="0"/>
              <a:t>ow</a:t>
            </a:r>
            <a:r>
              <a:rPr lang="en-IN" sz="2000" b="1" noProof="0" dirty="0" smtClean="0"/>
              <a:t> we have a new set of gilli and danda. </a:t>
            </a:r>
            <a:endParaRPr kumimoji="0" lang="en-US" sz="2000" b="1" i="0" u="none" strike="noStrike" kern="1200" cap="none" spc="0" normalizeH="0" baseline="0" noProof="0" dirty="0">
              <a:ln>
                <a:noFill/>
              </a:ln>
              <a:solidFill>
                <a:schemeClr val="dk1"/>
              </a:solidFill>
              <a:effectLst/>
              <a:uLnTx/>
              <a:uFillTx/>
              <a:latin typeface="+mn-lt"/>
              <a:ea typeface="+mn-ea"/>
              <a:cs typeface="+mn-cs"/>
            </a:endParaRPr>
          </a:p>
        </p:txBody>
      </p:sp>
      <p:sp>
        <p:nvSpPr>
          <p:cNvPr id="24" name="Content Placeholder 5"/>
          <p:cNvSpPr txBox="1">
            <a:spLocks/>
          </p:cNvSpPr>
          <p:nvPr/>
        </p:nvSpPr>
        <p:spPr>
          <a:xfrm>
            <a:off x="914400" y="0"/>
            <a:ext cx="4419600" cy="1524000"/>
          </a:xfrm>
          <a:prstGeom prst="wedgeEllipseCallout">
            <a:avLst>
              <a:gd name="adj1" fmla="val -602"/>
              <a:gd name="adj2" fmla="val 68450"/>
            </a:avLst>
          </a:prstGeom>
          <a:solidFill>
            <a:schemeClr val="lt1">
              <a:alpha val="72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2000" b="1" noProof="0" dirty="0" smtClean="0"/>
              <a:t>The desk length seems 2 danda and one gilli . A little space is still remaining.</a:t>
            </a:r>
          </a:p>
          <a:p>
            <a:pPr marL="0" marR="0" lvl="0" indent="0" algn="ctr" defTabSz="914400" rtl="0" eaLnBrk="1" fontAlgn="auto" latinLnBrk="0" hangingPunct="1">
              <a:lnSpc>
                <a:spcPct val="100000"/>
              </a:lnSpc>
              <a:spcBef>
                <a:spcPct val="0"/>
              </a:spcBef>
              <a:spcAft>
                <a:spcPts val="0"/>
              </a:spcAft>
              <a:buClrTx/>
              <a:buSzTx/>
              <a:buFontTx/>
              <a:buNone/>
              <a:tabLst/>
              <a:defRPr/>
            </a:pPr>
            <a:r>
              <a:rPr lang="en-IN" sz="2000" b="1" dirty="0" smtClean="0"/>
              <a:t>Now what ?</a:t>
            </a:r>
            <a:r>
              <a:rPr lang="en-IN" sz="2000" b="1" noProof="0" dirty="0" smtClean="0"/>
              <a:t>.</a:t>
            </a:r>
            <a:endParaRPr kumimoji="0" lang="en-US" sz="2000" b="1"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98" fill="hold"/>
                                        <p:tgtEl>
                                          <p:spTgt spid="25"/>
                                        </p:tgtEl>
                                      </p:cBhvr>
                                    </p:cmd>
                                  </p:childTnLst>
                                </p:cTn>
                              </p:par>
                              <p:par>
                                <p:cTn id="7" presetID="22" presetClass="entr" presetSubtype="1"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up)">
                                      <p:cBhvr>
                                        <p:cTn id="9" dur="1000"/>
                                        <p:tgtEl>
                                          <p:spTgt spid="16"/>
                                        </p:tgtEl>
                                      </p:cBhvr>
                                    </p:animEffect>
                                  </p:childTnLst>
                                </p:cTn>
                              </p:par>
                            </p:childTnLst>
                          </p:cTn>
                        </p:par>
                        <p:par>
                          <p:cTn id="10" fill="hold">
                            <p:stCondLst>
                              <p:cond delay="8801"/>
                            </p:stCondLst>
                            <p:childTnLst>
                              <p:par>
                                <p:cTn id="11" presetID="1" presetClass="exit" presetSubtype="0" fill="hold" grpId="1" nodeType="afterEffect">
                                  <p:stCondLst>
                                    <p:cond delay="0"/>
                                  </p:stCondLst>
                                  <p:childTnLst>
                                    <p:set>
                                      <p:cBhvr>
                                        <p:cTn id="12" dur="1" fill="hold">
                                          <p:stCondLst>
                                            <p:cond delay="0"/>
                                          </p:stCondLst>
                                        </p:cTn>
                                        <p:tgtEl>
                                          <p:spTgt spid="16"/>
                                        </p:tgtEl>
                                        <p:attrNameLst>
                                          <p:attrName>style.visibility</p:attrName>
                                        </p:attrNameLst>
                                      </p:cBhvr>
                                      <p:to>
                                        <p:strVal val="hidden"/>
                                      </p:to>
                                    </p:set>
                                  </p:childTnLst>
                                </p:cTn>
                              </p:par>
                            </p:childTnLst>
                          </p:cTn>
                        </p:par>
                        <p:par>
                          <p:cTn id="13" fill="hold">
                            <p:stCondLst>
                              <p:cond delay="8801"/>
                            </p:stCondLst>
                            <p:childTnLst>
                              <p:par>
                                <p:cTn id="14" presetID="1" presetClass="mediacall" presetSubtype="0" fill="hold" nodeType="afterEffect">
                                  <p:stCondLst>
                                    <p:cond delay="0"/>
                                  </p:stCondLst>
                                  <p:childTnLst>
                                    <p:cmd type="call" cmd="playFrom(0.0)">
                                      <p:cBhvr>
                                        <p:cTn id="15" dur="3858" fill="hold"/>
                                        <p:tgtEl>
                                          <p:spTgt spid="28"/>
                                        </p:tgtEl>
                                      </p:cBhvr>
                                    </p:cmd>
                                  </p:childTnLst>
                                </p:cTn>
                              </p:par>
                              <p:par>
                                <p:cTn id="16" presetID="9"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par>
                          <p:cTn id="19" fill="hold">
                            <p:stCondLst>
                              <p:cond delay="12662"/>
                            </p:stCondLst>
                            <p:childTnLst>
                              <p:par>
                                <p:cTn id="20" presetID="1" presetClass="exit" presetSubtype="0" fill="hold" grpId="1" nodeType="after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par>
                          <p:cTn id="22" fill="hold">
                            <p:stCondLst>
                              <p:cond delay="12662"/>
                            </p:stCondLst>
                            <p:childTnLst>
                              <p:par>
                                <p:cTn id="23" presetID="1" presetClass="mediacall" presetSubtype="0" fill="hold" nodeType="afterEffect">
                                  <p:stCondLst>
                                    <p:cond delay="0"/>
                                  </p:stCondLst>
                                  <p:childTnLst>
                                    <p:cmd type="call" cmd="playFrom(0.0)">
                                      <p:cBhvr>
                                        <p:cTn id="24" dur="7648" fill="hold"/>
                                        <p:tgtEl>
                                          <p:spTgt spid="26"/>
                                        </p:tgtEl>
                                      </p:cBhvr>
                                    </p:cmd>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childTnLst>
                          </p:cTn>
                        </p:par>
                        <p:par>
                          <p:cTn id="28" fill="hold">
                            <p:stCondLst>
                              <p:cond delay="20313"/>
                            </p:stCondLst>
                            <p:childTnLst>
                              <p:par>
                                <p:cTn id="29" presetID="2" presetClass="exit" presetSubtype="2" fill="hold" grpId="1" nodeType="after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1+ppt_w/2"/>
                                          </p:val>
                                        </p:tav>
                                      </p:tavLst>
                                    </p:anim>
                                    <p:anim calcmode="lin" valueType="num">
                                      <p:cBhvr additive="base">
                                        <p:cTn id="31" dur="500"/>
                                        <p:tgtEl>
                                          <p:spTgt spid="18"/>
                                        </p:tgtEl>
                                        <p:attrNameLst>
                                          <p:attrName>ppt_y</p:attrName>
                                        </p:attrNameLst>
                                      </p:cBhvr>
                                      <p:tavLst>
                                        <p:tav tm="0">
                                          <p:val>
                                            <p:strVal val="ppt_y"/>
                                          </p:val>
                                        </p:tav>
                                        <p:tav tm="100000">
                                          <p:val>
                                            <p:strVal val="ppt_y"/>
                                          </p:val>
                                        </p:tav>
                                      </p:tavLst>
                                    </p:anim>
                                    <p:set>
                                      <p:cBhvr>
                                        <p:cTn id="32" dur="1" fill="hold">
                                          <p:stCondLst>
                                            <p:cond delay="499"/>
                                          </p:stCondLst>
                                        </p:cTn>
                                        <p:tgtEl>
                                          <p:spTgt spid="18"/>
                                        </p:tgtEl>
                                        <p:attrNameLst>
                                          <p:attrName>style.visibility</p:attrName>
                                        </p:attrNameLst>
                                      </p:cBhvr>
                                      <p:to>
                                        <p:strVal val="hidden"/>
                                      </p:to>
                                    </p:set>
                                  </p:childTnLst>
                                </p:cTn>
                              </p:par>
                            </p:childTnLst>
                          </p:cTn>
                        </p:par>
                        <p:par>
                          <p:cTn id="33" fill="hold">
                            <p:stCondLst>
                              <p:cond delay="20813"/>
                            </p:stCondLst>
                            <p:childTnLst>
                              <p:par>
                                <p:cTn id="34" presetID="1" presetClass="mediacall" presetSubtype="0" fill="hold" nodeType="afterEffect">
                                  <p:stCondLst>
                                    <p:cond delay="0"/>
                                  </p:stCondLst>
                                  <p:childTnLst>
                                    <p:cmd type="call" cmd="playFrom(0.0)">
                                      <p:cBhvr>
                                        <p:cTn id="35" dur="6308" fill="hold"/>
                                        <p:tgtEl>
                                          <p:spTgt spid="29"/>
                                        </p:tgtEl>
                                      </p:cBhvr>
                                    </p:cmd>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2000"/>
                                        <p:tgtEl>
                                          <p:spTgt spid="22"/>
                                        </p:tgtEl>
                                      </p:cBhvr>
                                    </p:animEffect>
                                  </p:childTnLst>
                                </p:cTn>
                              </p:par>
                            </p:childTnLst>
                          </p:cTn>
                        </p:par>
                        <p:par>
                          <p:cTn id="39" fill="hold">
                            <p:stCondLst>
                              <p:cond delay="27124"/>
                            </p:stCondLst>
                            <p:childTnLst>
                              <p:par>
                                <p:cTn id="40" presetID="2" presetClass="exit" presetSubtype="4" fill="hold" grpId="1" nodeType="afterEffect">
                                  <p:stCondLst>
                                    <p:cond delay="0"/>
                                  </p:stCondLst>
                                  <p:childTnLst>
                                    <p:anim calcmode="lin" valueType="num">
                                      <p:cBhvr additive="base">
                                        <p:cTn id="41" dur="500"/>
                                        <p:tgtEl>
                                          <p:spTgt spid="22"/>
                                        </p:tgtEl>
                                        <p:attrNameLst>
                                          <p:attrName>ppt_x</p:attrName>
                                        </p:attrNameLst>
                                      </p:cBhvr>
                                      <p:tavLst>
                                        <p:tav tm="0">
                                          <p:val>
                                            <p:strVal val="ppt_x"/>
                                          </p:val>
                                        </p:tav>
                                        <p:tav tm="100000">
                                          <p:val>
                                            <p:strVal val="ppt_x"/>
                                          </p:val>
                                        </p:tav>
                                      </p:tavLst>
                                    </p:anim>
                                    <p:anim calcmode="lin" valueType="num">
                                      <p:cBhvr additive="base">
                                        <p:cTn id="42" dur="500"/>
                                        <p:tgtEl>
                                          <p:spTgt spid="22"/>
                                        </p:tgtEl>
                                        <p:attrNameLst>
                                          <p:attrName>ppt_y</p:attrName>
                                        </p:attrNameLst>
                                      </p:cBhvr>
                                      <p:tavLst>
                                        <p:tav tm="0">
                                          <p:val>
                                            <p:strVal val="ppt_y"/>
                                          </p:val>
                                        </p:tav>
                                        <p:tav tm="100000">
                                          <p:val>
                                            <p:strVal val="1+ppt_h/2"/>
                                          </p:val>
                                        </p:tav>
                                      </p:tavLst>
                                    </p:anim>
                                    <p:set>
                                      <p:cBhvr>
                                        <p:cTn id="43" dur="1" fill="hold">
                                          <p:stCondLst>
                                            <p:cond delay="499"/>
                                          </p:stCondLst>
                                        </p:cTn>
                                        <p:tgtEl>
                                          <p:spTgt spid="22"/>
                                        </p:tgtEl>
                                        <p:attrNameLst>
                                          <p:attrName>style.visibility</p:attrName>
                                        </p:attrNameLst>
                                      </p:cBhvr>
                                      <p:to>
                                        <p:strVal val="hidden"/>
                                      </p:to>
                                    </p:set>
                                  </p:childTnLst>
                                </p:cTn>
                              </p:par>
                            </p:childTnLst>
                          </p:cTn>
                        </p:par>
                        <p:par>
                          <p:cTn id="44" fill="hold">
                            <p:stCondLst>
                              <p:cond delay="27624"/>
                            </p:stCondLst>
                            <p:childTnLst>
                              <p:par>
                                <p:cTn id="45" presetID="1" presetClass="mediacall" presetSubtype="0" fill="hold" nodeType="afterEffect">
                                  <p:stCondLst>
                                    <p:cond delay="0"/>
                                  </p:stCondLst>
                                  <p:childTnLst>
                                    <p:cmd type="call" cmd="playFrom(0.0)">
                                      <p:cBhvr>
                                        <p:cTn id="46" dur="5658" fill="hold"/>
                                        <p:tgtEl>
                                          <p:spTgt spid="27"/>
                                        </p:tgtEl>
                                      </p:cBhvr>
                                    </p:cmd>
                                  </p:childTnLst>
                                </p:cTn>
                              </p:par>
                              <p:par>
                                <p:cTn id="47" presetID="22" presetClass="entr" presetSubtype="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up)">
                                      <p:cBhvr>
                                        <p:cTn id="49" dur="500"/>
                                        <p:tgtEl>
                                          <p:spTgt spid="23"/>
                                        </p:tgtEl>
                                      </p:cBhvr>
                                    </p:animEffect>
                                  </p:childTnLst>
                                </p:cTn>
                              </p:par>
                            </p:childTnLst>
                          </p:cTn>
                        </p:par>
                        <p:par>
                          <p:cTn id="50" fill="hold">
                            <p:stCondLst>
                              <p:cond delay="33285"/>
                            </p:stCondLst>
                            <p:childTnLst>
                              <p:par>
                                <p:cTn id="51" presetID="16" presetClass="exit" presetSubtype="42" fill="hold" grpId="1" nodeType="afterEffect">
                                  <p:stCondLst>
                                    <p:cond delay="0"/>
                                  </p:stCondLst>
                                  <p:childTnLst>
                                    <p:animEffect transition="out" filter="barn(outHorizontal)">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childTnLst>
                          </p:cTn>
                        </p:par>
                        <p:par>
                          <p:cTn id="54" fill="hold">
                            <p:stCondLst>
                              <p:cond delay="33785"/>
                            </p:stCondLst>
                            <p:childTnLst>
                              <p:par>
                                <p:cTn id="55" presetID="1" presetClass="mediacall" presetSubtype="0" fill="hold" nodeType="afterEffect">
                                  <p:stCondLst>
                                    <p:cond delay="0"/>
                                  </p:stCondLst>
                                  <p:childTnLst>
                                    <p:cmd type="call" cmd="playFrom(0.0)">
                                      <p:cBhvr>
                                        <p:cTn id="56" dur="10748" fill="hold"/>
                                        <p:tgtEl>
                                          <p:spTgt spid="30"/>
                                        </p:tgtEl>
                                      </p:cBhvr>
                                    </p:cmd>
                                  </p:childTnLst>
                                </p:cTn>
                              </p:par>
                              <p:par>
                                <p:cTn id="57" presetID="22" presetClass="entr" presetSubtype="1"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up)">
                                      <p:cBhvr>
                                        <p:cTn id="59" dur="500"/>
                                        <p:tgtEl>
                                          <p:spTgt spid="24"/>
                                        </p:tgtEl>
                                      </p:cBhvr>
                                    </p:animEffect>
                                  </p:childTnLst>
                                </p:cTn>
                              </p:par>
                            </p:childTnLst>
                          </p:cTn>
                        </p:par>
                        <p:par>
                          <p:cTn id="60" fill="hold">
                            <p:stCondLst>
                              <p:cond delay="44536"/>
                            </p:stCondLst>
                            <p:childTnLst>
                              <p:par>
                                <p:cTn id="61" presetID="16" presetClass="exit" presetSubtype="26" fill="hold" grpId="1" nodeType="afterEffect">
                                  <p:stCondLst>
                                    <p:cond delay="0"/>
                                  </p:stCondLst>
                                  <p:childTnLst>
                                    <p:animEffect transition="out" filter="barn(inHorizontal)">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25"/>
                </p:tgtEl>
              </p:cMediaNode>
            </p:audio>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26"/>
                </p:tgtEl>
              </p:cMediaNode>
            </p:audio>
            <p:audio>
              <p:cMediaNode>
                <p:cTn id="66"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audio>
              <p:cMediaNode>
                <p:cTn id="68" fill="hold" display="0">
                  <p:stCondLst>
                    <p:cond delay="indefinite"/>
                  </p:stCondLst>
                  <p:endCondLst>
                    <p:cond evt="onNext" delay="0">
                      <p:tgtEl>
                        <p:sldTgt/>
                      </p:tgtEl>
                    </p:cond>
                    <p:cond evt="onPrev" delay="0">
                      <p:tgtEl>
                        <p:sldTgt/>
                      </p:tgtEl>
                    </p:cond>
                    <p:cond evt="onStopAudio" delay="0">
                      <p:tgtEl>
                        <p:sldTgt/>
                      </p:tgtEl>
                    </p:cond>
                  </p:endCondLst>
                </p:cTn>
                <p:tgtEl>
                  <p:spTgt spid="29"/>
                </p:tgtEl>
              </p:cMediaNode>
            </p:audio>
            <p:audio>
              <p:cMediaNode>
                <p:cTn id="69"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childTnLst>
        </p:cTn>
      </p:par>
    </p:tnLst>
    <p:bldLst>
      <p:bldP spid="16" grpId="0" animBg="1"/>
      <p:bldP spid="16" grpId="1" animBg="1"/>
      <p:bldP spid="17" grpId="0" animBg="1"/>
      <p:bldP spid="17" grpId="1" animBg="1"/>
      <p:bldP spid="18" grpId="0" animBg="1"/>
      <p:bldP spid="18" grpId="1" animBg="1"/>
      <p:bldP spid="22" grpId="0" animBg="1"/>
      <p:bldP spid="22" grpId="1" animBg="1"/>
      <p:bldP spid="23" grpId="0" animBg="1"/>
      <p:bldP spid="23" grpId="1" animBg="1"/>
      <p:bldP spid="24" grpId="0" animBg="1"/>
      <p:bldP spid="2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1123</TotalTime>
  <Words>1074</Words>
  <Application>Microsoft Office PowerPoint</Application>
  <PresentationFormat>On-screen Show (4:3)</PresentationFormat>
  <Paragraphs>112</Paragraphs>
  <Slides>29</Slides>
  <Notes>1</Notes>
  <HiddenSlides>0</HiddenSlides>
  <MMClips>43</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Motion and Measurment of Distances</vt:lpstr>
      <vt:lpstr>Slide 3</vt:lpstr>
      <vt:lpstr>Slide 4</vt:lpstr>
      <vt:lpstr>Slide 5</vt:lpstr>
      <vt:lpstr>Later on they began to use</vt:lpstr>
      <vt:lpstr>Invention of the wheel </vt:lpstr>
      <vt:lpstr>Ma’am how did the people know how far they have travelled ?</vt:lpstr>
      <vt:lpstr>Ma’am. we have gilli and danda can we measure Table from  gilli and danda  ?</vt:lpstr>
      <vt:lpstr>Let do one activity  </vt:lpstr>
      <vt:lpstr>There are so many occasions when we come across a need to measure lengths and distances. </vt:lpstr>
      <vt:lpstr>Slide 12</vt:lpstr>
      <vt:lpstr>  All these questions have one thing common. They all  concern distance between two places. The two places may be close enough. Like the two ends of a table or they may be far apart. Like Jammu kashmir and Kanyakumari.</vt:lpstr>
      <vt:lpstr>Some Measurements </vt:lpstr>
      <vt:lpstr>Activity 2 </vt:lpstr>
      <vt:lpstr>Slide 16</vt:lpstr>
      <vt:lpstr>Correct Measurement of Length</vt:lpstr>
      <vt:lpstr>Slide 18</vt:lpstr>
      <vt:lpstr>Slide 19</vt:lpstr>
      <vt:lpstr>Slide 20</vt:lpstr>
      <vt:lpstr>Slide 21</vt:lpstr>
      <vt:lpstr>Slide 22</vt:lpstr>
      <vt:lpstr>Slide 23</vt:lpstr>
      <vt:lpstr>Slide 24</vt:lpstr>
      <vt:lpstr>Type of Motion </vt:lpstr>
      <vt:lpstr>Slide 26</vt:lpstr>
      <vt:lpstr>Slide 27</vt:lpstr>
      <vt:lpstr>If an object repeats its motion after some time this type of motion is called periodic motion </vt:lpstr>
      <vt:lpstr>Slide 29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128</cp:revision>
  <dcterms:created xsi:type="dcterms:W3CDTF">2006-08-16T00:00:00Z</dcterms:created>
  <dcterms:modified xsi:type="dcterms:W3CDTF">2020-05-02T06:17:42Z</dcterms:modified>
</cp:coreProperties>
</file>